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77" r:id="rId6"/>
    <p:sldId id="278" r:id="rId7"/>
    <p:sldId id="286" r:id="rId8"/>
    <p:sldId id="285" r:id="rId9"/>
    <p:sldId id="284" r:id="rId10"/>
    <p:sldId id="283" r:id="rId11"/>
    <p:sldId id="282" r:id="rId12"/>
    <p:sldId id="281" r:id="rId13"/>
    <p:sldId id="280" r:id="rId14"/>
    <p:sldId id="279" r:id="rId15"/>
    <p:sldId id="274" r:id="rId16"/>
    <p:sldId id="275" r:id="rId17"/>
    <p:sldId id="289" r:id="rId18"/>
    <p:sldId id="288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199A2-EFB3-45CA-B4BA-11FFBBA22F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52926B6-4F34-4FFD-8072-A388D7B361D3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Казахстан признается мировым сообществом как страна с рыночной экономикой. За короткий исторический период обретения независимости Казахстан сделал прорыв в экономике,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интегрируясь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мировую цивилизацию, используя новые прогрессивные технологии. Определены перспективы социально-экономического развития страны</a:t>
          </a:r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2A308FCC-8A2B-4B44-9139-EB48B92A93C1}" type="parTrans" cxnId="{BEA42542-AAFA-419A-B116-3E37D5A67038}">
      <dgm:prSet/>
      <dgm:spPr/>
      <dgm:t>
        <a:bodyPr/>
        <a:lstStyle/>
        <a:p>
          <a:endParaRPr lang="ru-RU"/>
        </a:p>
      </dgm:t>
    </dgm:pt>
    <dgm:pt modelId="{97E03F96-06A7-422B-8DB3-61764DDC5019}" type="sibTrans" cxnId="{BEA42542-AAFA-419A-B116-3E37D5A67038}">
      <dgm:prSet/>
      <dgm:spPr/>
      <dgm:t>
        <a:bodyPr/>
        <a:lstStyle/>
        <a:p>
          <a:endParaRPr lang="ru-RU"/>
        </a:p>
      </dgm:t>
    </dgm:pt>
    <dgm:pt modelId="{513EC5EA-B787-480A-B619-E3656D16AAED}" type="pres">
      <dgm:prSet presAssocID="{86C199A2-EFB3-45CA-B4BA-11FFBBA22F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7B32B6-A9F6-491C-AE8C-6479E88FB931}" type="pres">
      <dgm:prSet presAssocID="{152926B6-4F34-4FFD-8072-A388D7B361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E90E8-863E-4051-A7E5-4FBED5292CFF}" type="presOf" srcId="{86C199A2-EFB3-45CA-B4BA-11FFBBA22FF6}" destId="{513EC5EA-B787-480A-B619-E3656D16AAED}" srcOrd="0" destOrd="0" presId="urn:microsoft.com/office/officeart/2005/8/layout/vList2"/>
    <dgm:cxn modelId="{BEA42542-AAFA-419A-B116-3E37D5A67038}" srcId="{86C199A2-EFB3-45CA-B4BA-11FFBBA22FF6}" destId="{152926B6-4F34-4FFD-8072-A388D7B361D3}" srcOrd="0" destOrd="0" parTransId="{2A308FCC-8A2B-4B44-9139-EB48B92A93C1}" sibTransId="{97E03F96-06A7-422B-8DB3-61764DDC5019}"/>
    <dgm:cxn modelId="{20C6DFA1-EBB3-445D-91FF-DB2FCEF8EEC0}" type="presOf" srcId="{152926B6-4F34-4FFD-8072-A388D7B361D3}" destId="{547B32B6-A9F6-491C-AE8C-6479E88FB931}" srcOrd="0" destOrd="0" presId="urn:microsoft.com/office/officeart/2005/8/layout/vList2"/>
    <dgm:cxn modelId="{64DA4D1A-EA42-403A-A69E-5803347DCC19}" type="presParOf" srcId="{513EC5EA-B787-480A-B619-E3656D16AAED}" destId="{547B32B6-A9F6-491C-AE8C-6479E88FB9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3B1620-E0DF-4BF2-BE7E-9F262EF90A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DA0A32-5CF3-472B-B4F1-2C3082653AF7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формирование и размещение государственных заказов по науке и технике</a:t>
          </a:r>
          <a:r>
            <a:rPr lang="ru-RU" dirty="0" smtClean="0"/>
            <a:t>;</a:t>
          </a:r>
          <a:endParaRPr lang="ru-RU" dirty="0"/>
        </a:p>
      </dgm:t>
    </dgm:pt>
    <dgm:pt modelId="{F3891411-9AA3-4198-84F0-4733B67C2E40}" type="parTrans" cxnId="{134BBF19-0415-4443-8640-E25FF84E8DDB}">
      <dgm:prSet/>
      <dgm:spPr/>
      <dgm:t>
        <a:bodyPr/>
        <a:lstStyle/>
        <a:p>
          <a:endParaRPr lang="ru-RU"/>
        </a:p>
      </dgm:t>
    </dgm:pt>
    <dgm:pt modelId="{0F0C2039-C482-4715-A78A-8AB2D07CDD71}" type="sibTrans" cxnId="{134BBF19-0415-4443-8640-E25FF84E8DDB}">
      <dgm:prSet/>
      <dgm:spPr/>
      <dgm:t>
        <a:bodyPr/>
        <a:lstStyle/>
        <a:p>
          <a:endParaRPr lang="ru-RU"/>
        </a:p>
      </dgm:t>
    </dgm:pt>
    <dgm:pt modelId="{6E03E3C4-64F6-440A-BFC1-8275646CFD8C}" type="pres">
      <dgm:prSet presAssocID="{DF3B1620-E0DF-4BF2-BE7E-9F262EF90A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B968B1-4C5D-484C-A7B9-3EF8FBC10D4C}" type="pres">
      <dgm:prSet presAssocID="{07DA0A32-5CF3-472B-B4F1-2C3082653AF7}" presName="parentText" presStyleLbl="node1" presStyleIdx="0" presStyleCnt="1" custLinFactNeighborY="-556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C247D1-7D04-4C60-A510-2B2278B35963}" type="presOf" srcId="{07DA0A32-5CF3-472B-B4F1-2C3082653AF7}" destId="{17B968B1-4C5D-484C-A7B9-3EF8FBC10D4C}" srcOrd="0" destOrd="0" presId="urn:microsoft.com/office/officeart/2005/8/layout/vList2"/>
    <dgm:cxn modelId="{B62613FE-0865-40F2-AFF2-2BFC408806E0}" type="presOf" srcId="{DF3B1620-E0DF-4BF2-BE7E-9F262EF90AA1}" destId="{6E03E3C4-64F6-440A-BFC1-8275646CFD8C}" srcOrd="0" destOrd="0" presId="urn:microsoft.com/office/officeart/2005/8/layout/vList2"/>
    <dgm:cxn modelId="{134BBF19-0415-4443-8640-E25FF84E8DDB}" srcId="{DF3B1620-E0DF-4BF2-BE7E-9F262EF90AA1}" destId="{07DA0A32-5CF3-472B-B4F1-2C3082653AF7}" srcOrd="0" destOrd="0" parTransId="{F3891411-9AA3-4198-84F0-4733B67C2E40}" sibTransId="{0F0C2039-C482-4715-A78A-8AB2D07CDD71}"/>
    <dgm:cxn modelId="{1602364A-FDC2-44E1-A944-CBD36C537027}" type="presParOf" srcId="{6E03E3C4-64F6-440A-BFC1-8275646CFD8C}" destId="{17B968B1-4C5D-484C-A7B9-3EF8FBC10D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D92617-1075-4D75-A2E0-4BA1F7286F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0D0216-F6C9-40D4-BEF6-B6704EDE05A7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создание необходимых экономических условий для развития научной, научно-технической и инновационной деятельности, предпринимательства и других форм рыночной инфраструктуры в области научной и научно-технической деятельности;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B9A74-3E0B-4D9A-A451-84094159F0D2}" type="parTrans" cxnId="{5699B340-4550-41C6-92D7-E8942957A55F}">
      <dgm:prSet/>
      <dgm:spPr/>
      <dgm:t>
        <a:bodyPr/>
        <a:lstStyle/>
        <a:p>
          <a:endParaRPr lang="ru-RU"/>
        </a:p>
      </dgm:t>
    </dgm:pt>
    <dgm:pt modelId="{BF5BCDA0-B386-4C17-BC7C-B5DF3B5B64AE}" type="sibTrans" cxnId="{5699B340-4550-41C6-92D7-E8942957A55F}">
      <dgm:prSet/>
      <dgm:spPr/>
      <dgm:t>
        <a:bodyPr/>
        <a:lstStyle/>
        <a:p>
          <a:endParaRPr lang="ru-RU"/>
        </a:p>
      </dgm:t>
    </dgm:pt>
    <dgm:pt modelId="{9E7CB436-2582-484A-86AE-E73E355E73BA}" type="pres">
      <dgm:prSet presAssocID="{D6D92617-1075-4D75-A2E0-4BA1F7286F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4487A-976D-4400-AD72-3AB53B294AA1}" type="pres">
      <dgm:prSet presAssocID="{2C0D0216-F6C9-40D4-BEF6-B6704EDE05A7}" presName="parentText" presStyleLbl="node1" presStyleIdx="0" presStyleCnt="1" custScaleY="12661" custLinFactNeighborX="-1207" custLinFactNeighborY="-7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2C345-0B27-4D93-A230-A9FD6113921D}" type="presOf" srcId="{2C0D0216-F6C9-40D4-BEF6-B6704EDE05A7}" destId="{13B4487A-976D-4400-AD72-3AB53B294AA1}" srcOrd="0" destOrd="0" presId="urn:microsoft.com/office/officeart/2005/8/layout/vList2"/>
    <dgm:cxn modelId="{A497EBB9-10D9-47EB-87DD-107019D88E04}" type="presOf" srcId="{D6D92617-1075-4D75-A2E0-4BA1F7286F72}" destId="{9E7CB436-2582-484A-86AE-E73E355E73BA}" srcOrd="0" destOrd="0" presId="urn:microsoft.com/office/officeart/2005/8/layout/vList2"/>
    <dgm:cxn modelId="{5699B340-4550-41C6-92D7-E8942957A55F}" srcId="{D6D92617-1075-4D75-A2E0-4BA1F7286F72}" destId="{2C0D0216-F6C9-40D4-BEF6-B6704EDE05A7}" srcOrd="0" destOrd="0" parTransId="{21FB9A74-3E0B-4D9A-A451-84094159F0D2}" sibTransId="{BF5BCDA0-B386-4C17-BC7C-B5DF3B5B64AE}"/>
    <dgm:cxn modelId="{C34D0BF4-98F0-49ED-8BE4-5B6C57377DFC}" type="presParOf" srcId="{9E7CB436-2582-484A-86AE-E73E355E73BA}" destId="{13B4487A-976D-4400-AD72-3AB53B294A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5B6FB4-EA5F-4A22-BE62-6101D205DB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7D534-B9A9-4AB4-97F0-90F4F49A8B0D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финансирование научных исследований из государственного бюджета на уровне, обеспечивающем реализацию национальных приоритетов Республики Казахстан, и содействие финансированию научных разработок из других источников;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BD33E-7D1C-4392-8692-0C5A8C91C0E7}" type="parTrans" cxnId="{DDE68659-9518-41C9-B8E4-3C9A3EF4D053}">
      <dgm:prSet/>
      <dgm:spPr/>
      <dgm:t>
        <a:bodyPr/>
        <a:lstStyle/>
        <a:p>
          <a:endParaRPr lang="ru-RU"/>
        </a:p>
      </dgm:t>
    </dgm:pt>
    <dgm:pt modelId="{46F6979E-FF4B-4E93-BDDB-21C3025C28DD}" type="sibTrans" cxnId="{DDE68659-9518-41C9-B8E4-3C9A3EF4D053}">
      <dgm:prSet/>
      <dgm:spPr/>
      <dgm:t>
        <a:bodyPr/>
        <a:lstStyle/>
        <a:p>
          <a:endParaRPr lang="ru-RU"/>
        </a:p>
      </dgm:t>
    </dgm:pt>
    <dgm:pt modelId="{BCF1C23B-7313-4E57-A024-970050AC984C}" type="pres">
      <dgm:prSet presAssocID="{765B6FB4-EA5F-4A22-BE62-6101D205DB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9103FC-8858-4896-B3A3-29C50764743D}" type="pres">
      <dgm:prSet presAssocID="{B907D534-B9A9-4AB4-97F0-90F4F49A8B0D}" presName="parentText" presStyleLbl="node1" presStyleIdx="0" presStyleCnt="1" custScaleY="111835" custLinFactNeighborY="7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E68659-9518-41C9-B8E4-3C9A3EF4D053}" srcId="{765B6FB4-EA5F-4A22-BE62-6101D205DBFA}" destId="{B907D534-B9A9-4AB4-97F0-90F4F49A8B0D}" srcOrd="0" destOrd="0" parTransId="{D92BD33E-7D1C-4392-8692-0C5A8C91C0E7}" sibTransId="{46F6979E-FF4B-4E93-BDDB-21C3025C28DD}"/>
    <dgm:cxn modelId="{2A3CE176-D872-4C47-B201-FEBF817CAE0F}" type="presOf" srcId="{765B6FB4-EA5F-4A22-BE62-6101D205DBFA}" destId="{BCF1C23B-7313-4E57-A024-970050AC984C}" srcOrd="0" destOrd="0" presId="urn:microsoft.com/office/officeart/2005/8/layout/vList2"/>
    <dgm:cxn modelId="{EF12BD89-DC35-43BC-89B0-C559D228C699}" type="presOf" srcId="{B907D534-B9A9-4AB4-97F0-90F4F49A8B0D}" destId="{239103FC-8858-4896-B3A3-29C50764743D}" srcOrd="0" destOrd="0" presId="urn:microsoft.com/office/officeart/2005/8/layout/vList2"/>
    <dgm:cxn modelId="{2448B0A2-6831-456E-A878-31C8FD2FD91F}" type="presParOf" srcId="{BCF1C23B-7313-4E57-A024-970050AC984C}" destId="{239103FC-8858-4896-B3A3-29C5076474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883643-B77C-400D-AED7-C9C7FFCE96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D54EF68-22CA-4CE6-A9B2-3EE6E64C8A48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интеграция науки, научно-технических разработок, производства и образования;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04C1A-C9B3-472D-8616-8B0D5FDB1A84}" type="parTrans" cxnId="{57ADB7BF-962C-4627-9C64-7EF1DB4A82B6}">
      <dgm:prSet/>
      <dgm:spPr/>
      <dgm:t>
        <a:bodyPr/>
        <a:lstStyle/>
        <a:p>
          <a:endParaRPr lang="ru-RU"/>
        </a:p>
      </dgm:t>
    </dgm:pt>
    <dgm:pt modelId="{B43BF33B-6D3D-4836-9FF1-1FDFBBC1A357}" type="sibTrans" cxnId="{57ADB7BF-962C-4627-9C64-7EF1DB4A82B6}">
      <dgm:prSet/>
      <dgm:spPr/>
      <dgm:t>
        <a:bodyPr/>
        <a:lstStyle/>
        <a:p>
          <a:endParaRPr lang="ru-RU"/>
        </a:p>
      </dgm:t>
    </dgm:pt>
    <dgm:pt modelId="{00A295E8-6F90-4529-AA92-F9A06800295B}" type="pres">
      <dgm:prSet presAssocID="{F1883643-B77C-400D-AED7-C9C7FFCE96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DAB34-C873-4DA3-B826-21101B9E1BC5}" type="pres">
      <dgm:prSet presAssocID="{6D54EF68-22CA-4CE6-A9B2-3EE6E64C8A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6482C-563A-43D0-95DE-51B2304B225B}" type="presOf" srcId="{F1883643-B77C-400D-AED7-C9C7FFCE9663}" destId="{00A295E8-6F90-4529-AA92-F9A06800295B}" srcOrd="0" destOrd="0" presId="urn:microsoft.com/office/officeart/2005/8/layout/vList2"/>
    <dgm:cxn modelId="{11D577F7-8889-40ED-91D8-D835098CF72E}" type="presOf" srcId="{6D54EF68-22CA-4CE6-A9B2-3EE6E64C8A48}" destId="{F32DAB34-C873-4DA3-B826-21101B9E1BC5}" srcOrd="0" destOrd="0" presId="urn:microsoft.com/office/officeart/2005/8/layout/vList2"/>
    <dgm:cxn modelId="{57ADB7BF-962C-4627-9C64-7EF1DB4A82B6}" srcId="{F1883643-B77C-400D-AED7-C9C7FFCE9663}" destId="{6D54EF68-22CA-4CE6-A9B2-3EE6E64C8A48}" srcOrd="0" destOrd="0" parTransId="{A4404C1A-C9B3-472D-8616-8B0D5FDB1A84}" sibTransId="{B43BF33B-6D3D-4836-9FF1-1FDFBBC1A357}"/>
    <dgm:cxn modelId="{F1B8B660-89DA-4C41-BAA9-C88C99D990D3}" type="presParOf" srcId="{00A295E8-6F90-4529-AA92-F9A06800295B}" destId="{F32DAB34-C873-4DA3-B826-21101B9E1B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20B4BD-3800-40C6-B4BE-678DF25506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4B8AC0-E46A-4755-9A73-AE24614D5534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6) подготовка высококвалифицированных кадров по наиболее приоритетным направлениям науки и научно-технической деятельности;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BBAB8-5A5F-4469-A4BC-AFC48645CBFB}" type="parTrans" cxnId="{73C6D711-3447-4B6C-AB6F-AA7D2A0256CB}">
      <dgm:prSet/>
      <dgm:spPr/>
      <dgm:t>
        <a:bodyPr/>
        <a:lstStyle/>
        <a:p>
          <a:endParaRPr lang="ru-RU"/>
        </a:p>
      </dgm:t>
    </dgm:pt>
    <dgm:pt modelId="{B54E351F-D620-4C5E-BCBC-5EDB45ED85E6}" type="sibTrans" cxnId="{73C6D711-3447-4B6C-AB6F-AA7D2A0256CB}">
      <dgm:prSet/>
      <dgm:spPr/>
      <dgm:t>
        <a:bodyPr/>
        <a:lstStyle/>
        <a:p>
          <a:endParaRPr lang="ru-RU"/>
        </a:p>
      </dgm:t>
    </dgm:pt>
    <dgm:pt modelId="{80A4B8AF-419E-4807-9DEB-426B671A025E}" type="pres">
      <dgm:prSet presAssocID="{4F20B4BD-3800-40C6-B4BE-678DF25506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D1A11-A73F-405D-99B4-6A3156628C7D}" type="pres">
      <dgm:prSet presAssocID="{7F4B8AC0-E46A-4755-9A73-AE24614D55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9397D-B7F2-47A3-8E75-DDFEAB940E41}" type="presOf" srcId="{4F20B4BD-3800-40C6-B4BE-678DF2550651}" destId="{80A4B8AF-419E-4807-9DEB-426B671A025E}" srcOrd="0" destOrd="0" presId="urn:microsoft.com/office/officeart/2005/8/layout/vList2"/>
    <dgm:cxn modelId="{73C6D711-3447-4B6C-AB6F-AA7D2A0256CB}" srcId="{4F20B4BD-3800-40C6-B4BE-678DF2550651}" destId="{7F4B8AC0-E46A-4755-9A73-AE24614D5534}" srcOrd="0" destOrd="0" parTransId="{087BBAB8-5A5F-4469-A4BC-AFC48645CBFB}" sibTransId="{B54E351F-D620-4C5E-BCBC-5EDB45ED85E6}"/>
    <dgm:cxn modelId="{1CC8C5E1-BE76-451A-89AD-8386B077318C}" type="presOf" srcId="{7F4B8AC0-E46A-4755-9A73-AE24614D5534}" destId="{8B2D1A11-A73F-405D-99B4-6A3156628C7D}" srcOrd="0" destOrd="0" presId="urn:microsoft.com/office/officeart/2005/8/layout/vList2"/>
    <dgm:cxn modelId="{515A21EB-565C-471F-BE07-A1F172821861}" type="presParOf" srcId="{80A4B8AF-419E-4807-9DEB-426B671A025E}" destId="{8B2D1A11-A73F-405D-99B4-6A3156628C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C0B406-36E4-42B0-8D7C-50604FBDE2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653B00-87F1-4D50-B9D2-9F6083996EC5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7) развитие демократических форм организации и управления наукой, в том числе обеспечение взаимодействия государственных органов, научных организаций и научной общественности в формировании и реализации научно-технической политики;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BA951-42D2-4F4B-B544-74A76A1ECAD7}" type="parTrans" cxnId="{61C5BA24-9224-451F-9A2D-58106C2C107A}">
      <dgm:prSet/>
      <dgm:spPr/>
      <dgm:t>
        <a:bodyPr/>
        <a:lstStyle/>
        <a:p>
          <a:endParaRPr lang="ru-RU"/>
        </a:p>
      </dgm:t>
    </dgm:pt>
    <dgm:pt modelId="{C28770DC-E920-4A76-A381-607164CF163F}" type="sibTrans" cxnId="{61C5BA24-9224-451F-9A2D-58106C2C107A}">
      <dgm:prSet/>
      <dgm:spPr/>
      <dgm:t>
        <a:bodyPr/>
        <a:lstStyle/>
        <a:p>
          <a:endParaRPr lang="ru-RU"/>
        </a:p>
      </dgm:t>
    </dgm:pt>
    <dgm:pt modelId="{07EC4BED-B155-4DF7-9C8A-57FA2A67BD46}" type="pres">
      <dgm:prSet presAssocID="{FCC0B406-36E4-42B0-8D7C-50604FBDE2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4D006-528A-4FDC-AD6E-C366E060F9BA}" type="pres">
      <dgm:prSet presAssocID="{0E653B00-87F1-4D50-B9D2-9F6083996EC5}" presName="parentText" presStyleLbl="node1" presStyleIdx="0" presStyleCnt="1" custScaleY="112739" custLinFactNeighborX="285" custLinFactNeighborY="-49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5BA24-9224-451F-9A2D-58106C2C107A}" srcId="{FCC0B406-36E4-42B0-8D7C-50604FBDE228}" destId="{0E653B00-87F1-4D50-B9D2-9F6083996EC5}" srcOrd="0" destOrd="0" parTransId="{633BA951-42D2-4F4B-B544-74A76A1ECAD7}" sibTransId="{C28770DC-E920-4A76-A381-607164CF163F}"/>
    <dgm:cxn modelId="{7AFA3E02-B3A4-4651-8045-0639DFB24092}" type="presOf" srcId="{0E653B00-87F1-4D50-B9D2-9F6083996EC5}" destId="{B124D006-528A-4FDC-AD6E-C366E060F9BA}" srcOrd="0" destOrd="0" presId="urn:microsoft.com/office/officeart/2005/8/layout/vList2"/>
    <dgm:cxn modelId="{B08F915A-E0F6-4169-ADCB-B6B2234C7372}" type="presOf" srcId="{FCC0B406-36E4-42B0-8D7C-50604FBDE228}" destId="{07EC4BED-B155-4DF7-9C8A-57FA2A67BD46}" srcOrd="0" destOrd="0" presId="urn:microsoft.com/office/officeart/2005/8/layout/vList2"/>
    <dgm:cxn modelId="{DBE7B259-D308-461C-8297-261C0F3C73C2}" type="presParOf" srcId="{07EC4BED-B155-4DF7-9C8A-57FA2A67BD46}" destId="{B124D006-528A-4FDC-AD6E-C366E060F9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DFA214-2415-4E6C-9887-45A6531759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D0951A-F227-4CBB-8543-9928B983F01B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8) учет требований экологической безопасности;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869C6-2607-42DA-8D97-654300AAD210}" type="parTrans" cxnId="{EEB02270-DA3B-4CDD-975E-1A99A5C14210}">
      <dgm:prSet/>
      <dgm:spPr/>
      <dgm:t>
        <a:bodyPr/>
        <a:lstStyle/>
        <a:p>
          <a:endParaRPr lang="ru-RU"/>
        </a:p>
      </dgm:t>
    </dgm:pt>
    <dgm:pt modelId="{F3238A7F-E517-486F-B01B-EFCEC15D7E99}" type="sibTrans" cxnId="{EEB02270-DA3B-4CDD-975E-1A99A5C14210}">
      <dgm:prSet/>
      <dgm:spPr/>
      <dgm:t>
        <a:bodyPr/>
        <a:lstStyle/>
        <a:p>
          <a:endParaRPr lang="ru-RU"/>
        </a:p>
      </dgm:t>
    </dgm:pt>
    <dgm:pt modelId="{E1DFA63F-02C8-4505-8A9D-DC5BE8D366ED}" type="pres">
      <dgm:prSet presAssocID="{8BDFA214-2415-4E6C-9887-45A6531759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3B9755-3D19-4C6C-9A1F-BD0819FE2B61}" type="pres">
      <dgm:prSet presAssocID="{BBD0951A-F227-4CBB-8543-9928B983F01B}" presName="parentText" presStyleLbl="node1" presStyleIdx="0" presStyleCnt="1" custLinFactNeighborY="44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F24339-F200-407E-96C3-BC0357B3C18D}" type="presOf" srcId="{8BDFA214-2415-4E6C-9887-45A653175914}" destId="{E1DFA63F-02C8-4505-8A9D-DC5BE8D366ED}" srcOrd="0" destOrd="0" presId="urn:microsoft.com/office/officeart/2005/8/layout/vList2"/>
    <dgm:cxn modelId="{EEB02270-DA3B-4CDD-975E-1A99A5C14210}" srcId="{8BDFA214-2415-4E6C-9887-45A653175914}" destId="{BBD0951A-F227-4CBB-8543-9928B983F01B}" srcOrd="0" destOrd="0" parTransId="{BE9869C6-2607-42DA-8D97-654300AAD210}" sibTransId="{F3238A7F-E517-486F-B01B-EFCEC15D7E99}"/>
    <dgm:cxn modelId="{C63481A7-083F-4DFA-840E-3AC21D425A70}" type="presOf" srcId="{BBD0951A-F227-4CBB-8543-9928B983F01B}" destId="{E93B9755-3D19-4C6C-9A1F-BD0819FE2B61}" srcOrd="0" destOrd="0" presId="urn:microsoft.com/office/officeart/2005/8/layout/vList2"/>
    <dgm:cxn modelId="{9AB9A6B8-DA15-49FA-A617-DC5773165FFB}" type="presParOf" srcId="{E1DFA63F-02C8-4505-8A9D-DC5BE8D366ED}" destId="{E93B9755-3D19-4C6C-9A1F-BD0819FE2B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C63B9E9-3606-4E81-815F-DE7FD6EF85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FCB9CCB-43DF-4167-8129-FCA470F91DEE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9) развитие международного научного и научно-технического сотрудничества;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9EF8F-AEFB-4E2A-B40F-00939B9A46C9}" type="parTrans" cxnId="{2F0EC517-4AE8-4AAC-9A9B-76D22BBE888D}">
      <dgm:prSet/>
      <dgm:spPr/>
      <dgm:t>
        <a:bodyPr/>
        <a:lstStyle/>
        <a:p>
          <a:endParaRPr lang="ru-RU"/>
        </a:p>
      </dgm:t>
    </dgm:pt>
    <dgm:pt modelId="{A9E26D99-F3B1-4E14-87A0-E479F3AF1767}" type="sibTrans" cxnId="{2F0EC517-4AE8-4AAC-9A9B-76D22BBE888D}">
      <dgm:prSet/>
      <dgm:spPr/>
      <dgm:t>
        <a:bodyPr/>
        <a:lstStyle/>
        <a:p>
          <a:endParaRPr lang="ru-RU"/>
        </a:p>
      </dgm:t>
    </dgm:pt>
    <dgm:pt modelId="{484E8426-E0E7-41C8-A2C5-B1E58A2F3EC0}" type="pres">
      <dgm:prSet presAssocID="{2C63B9E9-3606-4E81-815F-DE7FD6EF8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90A3D1-B24E-49E3-9138-42C810943BF0}" type="pres">
      <dgm:prSet presAssocID="{AFCB9CCB-43DF-4167-8129-FCA470F91DEE}" presName="parentText" presStyleLbl="node1" presStyleIdx="0" presStyleCnt="1" custLinFactNeighborX="206" custLinFactNeighborY="38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0CA7FE-A043-4C29-B309-C0004F655858}" type="presOf" srcId="{2C63B9E9-3606-4E81-815F-DE7FD6EF85EF}" destId="{484E8426-E0E7-41C8-A2C5-B1E58A2F3EC0}" srcOrd="0" destOrd="0" presId="urn:microsoft.com/office/officeart/2005/8/layout/vList2"/>
    <dgm:cxn modelId="{D473AE14-7B9C-475E-B848-18BB4D4EC5B1}" type="presOf" srcId="{AFCB9CCB-43DF-4167-8129-FCA470F91DEE}" destId="{0690A3D1-B24E-49E3-9138-42C810943BF0}" srcOrd="0" destOrd="0" presId="urn:microsoft.com/office/officeart/2005/8/layout/vList2"/>
    <dgm:cxn modelId="{2F0EC517-4AE8-4AAC-9A9B-76D22BBE888D}" srcId="{2C63B9E9-3606-4E81-815F-DE7FD6EF85EF}" destId="{AFCB9CCB-43DF-4167-8129-FCA470F91DEE}" srcOrd="0" destOrd="0" parTransId="{B179EF8F-AEFB-4E2A-B40F-00939B9A46C9}" sibTransId="{A9E26D99-F3B1-4E14-87A0-E479F3AF1767}"/>
    <dgm:cxn modelId="{D3AF629D-06A9-459B-94C8-BF37A7059602}" type="presParOf" srcId="{484E8426-E0E7-41C8-A2C5-B1E58A2F3EC0}" destId="{0690A3D1-B24E-49E3-9138-42C810943B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3319B5-549F-4C0F-9A96-285B8273E6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22F0E35-6E73-4EAF-9D72-498444FD1DDA}">
      <dgm:prSet custT="1"/>
      <dgm:spPr/>
      <dgm:t>
        <a:bodyPr/>
        <a:lstStyle/>
        <a:p>
          <a:pPr algn="ctr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10) свобода распространения научно-технической информации и пропаганда научно-технических достижений.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589F6-5A0B-410C-9C37-028081819441}" type="parTrans" cxnId="{EE5688C9-B038-413A-B751-B156AB34F046}">
      <dgm:prSet/>
      <dgm:spPr/>
      <dgm:t>
        <a:bodyPr/>
        <a:lstStyle/>
        <a:p>
          <a:endParaRPr lang="ru-RU"/>
        </a:p>
      </dgm:t>
    </dgm:pt>
    <dgm:pt modelId="{42D909BB-D017-4C19-A53D-835DD59B8CAB}" type="sibTrans" cxnId="{EE5688C9-B038-413A-B751-B156AB34F046}">
      <dgm:prSet/>
      <dgm:spPr/>
      <dgm:t>
        <a:bodyPr/>
        <a:lstStyle/>
        <a:p>
          <a:endParaRPr lang="ru-RU"/>
        </a:p>
      </dgm:t>
    </dgm:pt>
    <dgm:pt modelId="{2D700C03-A339-412C-9055-21FD5D59F1E6}" type="pres">
      <dgm:prSet presAssocID="{3C3319B5-549F-4C0F-9A96-285B8273E6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1514C3-0EC0-46F6-8C0F-6E9D5D115E8F}" type="pres">
      <dgm:prSet presAssocID="{022F0E35-6E73-4EAF-9D72-498444FD1D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5688C9-B038-413A-B751-B156AB34F046}" srcId="{3C3319B5-549F-4C0F-9A96-285B8273E6C0}" destId="{022F0E35-6E73-4EAF-9D72-498444FD1DDA}" srcOrd="0" destOrd="0" parTransId="{48D589F6-5A0B-410C-9C37-028081819441}" sibTransId="{42D909BB-D017-4C19-A53D-835DD59B8CAB}"/>
    <dgm:cxn modelId="{C7A86D96-1F51-4A60-9887-2D7A5C6CA01D}" type="presOf" srcId="{022F0E35-6E73-4EAF-9D72-498444FD1DDA}" destId="{791514C3-0EC0-46F6-8C0F-6E9D5D115E8F}" srcOrd="0" destOrd="0" presId="urn:microsoft.com/office/officeart/2005/8/layout/vList2"/>
    <dgm:cxn modelId="{902C9B0A-81B6-405D-8E13-3E165E5B1CBD}" type="presOf" srcId="{3C3319B5-549F-4C0F-9A96-285B8273E6C0}" destId="{2D700C03-A339-412C-9055-21FD5D59F1E6}" srcOrd="0" destOrd="0" presId="urn:microsoft.com/office/officeart/2005/8/layout/vList2"/>
    <dgm:cxn modelId="{CCDC4EE1-E5AD-4875-9B5F-2F19851C8DFF}" type="presParOf" srcId="{2D700C03-A339-412C-9055-21FD5D59F1E6}" destId="{791514C3-0EC0-46F6-8C0F-6E9D5D115E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18723F-7DBD-4B76-97BC-27B4533E20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778BD-CFDA-4A39-BCB6-57FBDD318933}">
      <dgm:prSet custT="1"/>
      <dgm:spPr/>
      <dgm:t>
        <a:bodyPr/>
        <a:lstStyle/>
        <a:p>
          <a:pPr algn="ctr" rtl="0"/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прорыв к новому качеству образования, прорыв в развитии науки и инноваций. Очень важным моментом является введение категории Исследовательские университеты. Они будут развиваться по специальным целевым программам, утвержденным Правительством и поддерживающим научные исследования высокого уровня и выход их результатов в практику. Для таких университетов одним из обязательных требований будет не только развитие науки у себя, но и эффективное взаимодействие с научными организациями – НИИ и Центрами, и коммерциализация исследований.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41BB6-67AA-408E-8596-199941B1DEFC}" type="parTrans" cxnId="{95ED6092-B2EB-435A-9D2D-19487E85DF22}">
      <dgm:prSet/>
      <dgm:spPr/>
      <dgm:t>
        <a:bodyPr/>
        <a:lstStyle/>
        <a:p>
          <a:endParaRPr lang="ru-RU"/>
        </a:p>
      </dgm:t>
    </dgm:pt>
    <dgm:pt modelId="{C8669CDD-59B1-49A6-B452-1BA981459321}" type="sibTrans" cxnId="{95ED6092-B2EB-435A-9D2D-19487E85DF22}">
      <dgm:prSet/>
      <dgm:spPr/>
      <dgm:t>
        <a:bodyPr/>
        <a:lstStyle/>
        <a:p>
          <a:endParaRPr lang="ru-RU"/>
        </a:p>
      </dgm:t>
    </dgm:pt>
    <dgm:pt modelId="{3C8F43F0-9C98-4C80-BACD-83C779AD976F}" type="pres">
      <dgm:prSet presAssocID="{BD18723F-7DBD-4B76-97BC-27B4533E2031}" presName="linear" presStyleCnt="0">
        <dgm:presLayoutVars>
          <dgm:animLvl val="lvl"/>
          <dgm:resizeHandles val="exact"/>
        </dgm:presLayoutVars>
      </dgm:prSet>
      <dgm:spPr/>
    </dgm:pt>
    <dgm:pt modelId="{8C32A25F-C5C3-44C9-AB93-CC9029F1F17F}" type="pres">
      <dgm:prSet presAssocID="{C15778BD-CFDA-4A39-BCB6-57FBDD318933}" presName="parentText" presStyleLbl="node1" presStyleIdx="0" presStyleCnt="1" custScaleY="1392904">
        <dgm:presLayoutVars>
          <dgm:chMax val="0"/>
          <dgm:bulletEnabled val="1"/>
        </dgm:presLayoutVars>
      </dgm:prSet>
      <dgm:spPr/>
    </dgm:pt>
  </dgm:ptLst>
  <dgm:cxnLst>
    <dgm:cxn modelId="{4FA706E6-D352-499E-BEC4-67E0D65263CF}" type="presOf" srcId="{BD18723F-7DBD-4B76-97BC-27B4533E2031}" destId="{3C8F43F0-9C98-4C80-BACD-83C779AD976F}" srcOrd="0" destOrd="0" presId="urn:microsoft.com/office/officeart/2005/8/layout/vList2"/>
    <dgm:cxn modelId="{20FC44DA-1F67-4B4F-B20C-4FEEFA2882CF}" type="presOf" srcId="{C15778BD-CFDA-4A39-BCB6-57FBDD318933}" destId="{8C32A25F-C5C3-44C9-AB93-CC9029F1F17F}" srcOrd="0" destOrd="0" presId="urn:microsoft.com/office/officeart/2005/8/layout/vList2"/>
    <dgm:cxn modelId="{95ED6092-B2EB-435A-9D2D-19487E85DF22}" srcId="{BD18723F-7DBD-4B76-97BC-27B4533E2031}" destId="{C15778BD-CFDA-4A39-BCB6-57FBDD318933}" srcOrd="0" destOrd="0" parTransId="{3B241BB6-67AA-408E-8596-199941B1DEFC}" sibTransId="{C8669CDD-59B1-49A6-B452-1BA981459321}"/>
    <dgm:cxn modelId="{3C5DFD98-9A2A-4DC8-B43E-5AA77D96D4CF}" type="presParOf" srcId="{3C8F43F0-9C98-4C80-BACD-83C779AD976F}" destId="{8C32A25F-C5C3-44C9-AB93-CC9029F1F1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D7799-80AE-4053-832D-C1D96688F0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85E20-1340-4335-877F-B5844FDB31E2}">
      <dgm:prSet custT="1"/>
      <dgm:spPr/>
      <dgm:t>
        <a:bodyPr/>
        <a:lstStyle/>
        <a:p>
          <a:pPr algn="ctr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этом контексте возрастают роль и значение современной системы образования, человеческого капитала как критериев уровня общественного развития, составляющих основы нового качества жизни общества и являющихся важнейшими факторами, базой экономической мощи и национальной безопасности страны.</a:t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Казахстане создана необходимая законодательная база для функционирования системы образования. Закон Республики Казахстан «Об образовании», который был принят 27 июля 2007 года базируется на современных идеях и принципах, учитывает тенденции мирового образовательного прогресса. </a:t>
          </a:r>
          <a:r>
            <a:rPr lang="ru-RU" sz="1100" dirty="0" smtClean="0"/>
            <a:t/>
          </a:r>
          <a:br>
            <a:rPr lang="ru-RU" sz="1100" dirty="0" smtClean="0"/>
          </a:br>
          <a:endParaRPr lang="ru-RU" sz="1100" dirty="0"/>
        </a:p>
      </dgm:t>
    </dgm:pt>
    <dgm:pt modelId="{16D1AF70-852E-468B-9F2E-FB7DCBBA98DA}" type="parTrans" cxnId="{2E808EB2-7857-458D-8728-481EE1B6377D}">
      <dgm:prSet/>
      <dgm:spPr/>
      <dgm:t>
        <a:bodyPr/>
        <a:lstStyle/>
        <a:p>
          <a:endParaRPr lang="ru-RU"/>
        </a:p>
      </dgm:t>
    </dgm:pt>
    <dgm:pt modelId="{618A7086-B949-4143-88FF-CD7E6EDDDF4B}" type="sibTrans" cxnId="{2E808EB2-7857-458D-8728-481EE1B6377D}">
      <dgm:prSet/>
      <dgm:spPr/>
      <dgm:t>
        <a:bodyPr/>
        <a:lstStyle/>
        <a:p>
          <a:endParaRPr lang="ru-RU"/>
        </a:p>
      </dgm:t>
    </dgm:pt>
    <dgm:pt modelId="{88D16447-EEBE-46C1-8529-D0C0AD12224E}" type="pres">
      <dgm:prSet presAssocID="{CFCD7799-80AE-4053-832D-C1D96688F0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DB9DC-D895-4AC9-9292-DE12D68E63CD}" type="pres">
      <dgm:prSet presAssocID="{AE885E20-1340-4335-877F-B5844FDB31E2}" presName="parentText" presStyleLbl="node1" presStyleIdx="0" presStyleCnt="1" custScaleY="1022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28E8F-9308-455F-B50B-863999FA513A}" type="presOf" srcId="{AE885E20-1340-4335-877F-B5844FDB31E2}" destId="{A1EDB9DC-D895-4AC9-9292-DE12D68E63CD}" srcOrd="0" destOrd="0" presId="urn:microsoft.com/office/officeart/2005/8/layout/vList2"/>
    <dgm:cxn modelId="{10C5DFC8-0734-4E90-ACFD-C2F85CAC13A6}" type="presOf" srcId="{CFCD7799-80AE-4053-832D-C1D96688F01E}" destId="{88D16447-EEBE-46C1-8529-D0C0AD12224E}" srcOrd="0" destOrd="0" presId="urn:microsoft.com/office/officeart/2005/8/layout/vList2"/>
    <dgm:cxn modelId="{2E808EB2-7857-458D-8728-481EE1B6377D}" srcId="{CFCD7799-80AE-4053-832D-C1D96688F01E}" destId="{AE885E20-1340-4335-877F-B5844FDB31E2}" srcOrd="0" destOrd="0" parTransId="{16D1AF70-852E-468B-9F2E-FB7DCBBA98DA}" sibTransId="{618A7086-B949-4143-88FF-CD7E6EDDDF4B}"/>
    <dgm:cxn modelId="{E87868FB-A6DF-4539-8D80-697F9938D9C7}" type="presParOf" srcId="{88D16447-EEBE-46C1-8529-D0C0AD12224E}" destId="{A1EDB9DC-D895-4AC9-9292-DE12D68E63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96912B-2DF8-4B6C-8A74-E0D2362FF7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2BD752C-6223-487F-A3D0-2796C814DD5A}">
      <dgm:prSet custT="1"/>
      <dgm:spPr/>
      <dgm:t>
        <a:bodyPr/>
        <a:lstStyle/>
        <a:p>
          <a:pPr rtl="0"/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Закону Республики Казахстан «Об образовании» от 27 июля 2007 года обучающиеся и воспитанники имеют право: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235E1-BC2A-46B6-98AF-6CAC9D14CA48}" type="parTrans" cxnId="{97B0943F-090C-441A-B42E-DCC409DF2B99}">
      <dgm:prSet/>
      <dgm:spPr/>
      <dgm:t>
        <a:bodyPr/>
        <a:lstStyle/>
        <a:p>
          <a:endParaRPr lang="ru-RU"/>
        </a:p>
      </dgm:t>
    </dgm:pt>
    <dgm:pt modelId="{3215C25A-5867-47DB-A9C8-1F500D0A4BA0}" type="sibTrans" cxnId="{97B0943F-090C-441A-B42E-DCC409DF2B99}">
      <dgm:prSet/>
      <dgm:spPr/>
      <dgm:t>
        <a:bodyPr/>
        <a:lstStyle/>
        <a:p>
          <a:endParaRPr lang="ru-RU"/>
        </a:p>
      </dgm:t>
    </dgm:pt>
    <dgm:pt modelId="{67037381-0A02-425C-ADEE-4278DBDAC04B}" type="pres">
      <dgm:prSet presAssocID="{6E96912B-2DF8-4B6C-8A74-E0D2362FF7DD}" presName="Name0" presStyleCnt="0">
        <dgm:presLayoutVars>
          <dgm:dir/>
          <dgm:resizeHandles val="exact"/>
        </dgm:presLayoutVars>
      </dgm:prSet>
      <dgm:spPr/>
    </dgm:pt>
    <dgm:pt modelId="{FB9235CB-E588-4289-BD4C-7AB3358008D7}" type="pres">
      <dgm:prSet presAssocID="{C2BD752C-6223-487F-A3D0-2796C814DD5A}" presName="node" presStyleLbl="node1" presStyleIdx="0" presStyleCnt="1" custLinFactNeighborX="-9681" custLinFactNeighborY="-38994">
        <dgm:presLayoutVars>
          <dgm:bulletEnabled val="1"/>
        </dgm:presLayoutVars>
      </dgm:prSet>
      <dgm:spPr/>
    </dgm:pt>
  </dgm:ptLst>
  <dgm:cxnLst>
    <dgm:cxn modelId="{F3A62133-F3F8-4F3F-B9E6-48CBEB779C2C}" type="presOf" srcId="{6E96912B-2DF8-4B6C-8A74-E0D2362FF7DD}" destId="{67037381-0A02-425C-ADEE-4278DBDAC04B}" srcOrd="0" destOrd="0" presId="urn:microsoft.com/office/officeart/2005/8/layout/process1"/>
    <dgm:cxn modelId="{97B0943F-090C-441A-B42E-DCC409DF2B99}" srcId="{6E96912B-2DF8-4B6C-8A74-E0D2362FF7DD}" destId="{C2BD752C-6223-487F-A3D0-2796C814DD5A}" srcOrd="0" destOrd="0" parTransId="{EDC235E1-BC2A-46B6-98AF-6CAC9D14CA48}" sibTransId="{3215C25A-5867-47DB-A9C8-1F500D0A4BA0}"/>
    <dgm:cxn modelId="{43DA2027-A9D6-4536-90E2-59985A3B0C2E}" type="presOf" srcId="{C2BD752C-6223-487F-A3D0-2796C814DD5A}" destId="{FB9235CB-E588-4289-BD4C-7AB3358008D7}" srcOrd="0" destOrd="0" presId="urn:microsoft.com/office/officeart/2005/8/layout/process1"/>
    <dgm:cxn modelId="{9D76B3F3-E1A3-4EE7-A6EC-6F46285EB004}" type="presParOf" srcId="{67037381-0A02-425C-ADEE-4278DBDAC04B}" destId="{FB9235CB-E588-4289-BD4C-7AB3358008D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C79202A-0CF8-4340-A8F3-4157126F14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07643-F376-447D-9C9B-EC5ABAB2D824}">
      <dgm:prSet custT="1"/>
      <dgm:spPr/>
      <dgm:t>
        <a:bodyPr/>
        <a:lstStyle/>
        <a:p>
          <a:pPr algn="ctr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на получение образования в соответствии с государственными общеобязательными стандартами образования</a:t>
          </a:r>
          <a:r>
            <a: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751FB-55C5-4F30-B6A9-2BAD1055B79C}" type="parTrans" cxnId="{D22FCC19-1D19-4D64-BCAA-3DCE098A82D1}">
      <dgm:prSet/>
      <dgm:spPr/>
      <dgm:t>
        <a:bodyPr/>
        <a:lstStyle/>
        <a:p>
          <a:endParaRPr lang="ru-RU"/>
        </a:p>
      </dgm:t>
    </dgm:pt>
    <dgm:pt modelId="{08A04FC4-2D74-45B0-9107-C2798D43F330}" type="sibTrans" cxnId="{D22FCC19-1D19-4D64-BCAA-3DCE098A82D1}">
      <dgm:prSet/>
      <dgm:spPr/>
      <dgm:t>
        <a:bodyPr/>
        <a:lstStyle/>
        <a:p>
          <a:endParaRPr lang="ru-RU"/>
        </a:p>
      </dgm:t>
    </dgm:pt>
    <dgm:pt modelId="{539AAD8A-2C22-4FC4-A914-AD466C35AB94}">
      <dgm:prSet custT="1"/>
      <dgm:spPr/>
      <dgm:t>
        <a:bodyPr/>
        <a:lstStyle/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обучение в рамках государственных общеобязательных стандартов образования по индивидуальным учебным планам, ускоренным образовательным программам по решению Совета организации образования</a:t>
          </a:r>
          <a:r>
            <a:rPr lang="ru-RU" sz="500" dirty="0" smtClean="0"/>
            <a:t>;</a:t>
          </a:r>
          <a:endParaRPr lang="ru-RU" sz="500" dirty="0"/>
        </a:p>
      </dgm:t>
    </dgm:pt>
    <dgm:pt modelId="{D70ABA90-7C87-40FA-BC2A-5822DB6E824B}" type="parTrans" cxnId="{AC91585E-DE60-4B88-9D23-75EC032F0313}">
      <dgm:prSet/>
      <dgm:spPr/>
      <dgm:t>
        <a:bodyPr/>
        <a:lstStyle/>
        <a:p>
          <a:endParaRPr lang="ru-RU"/>
        </a:p>
      </dgm:t>
    </dgm:pt>
    <dgm:pt modelId="{8382C45A-BA4F-4FA2-ACD1-6D572C1D2E2A}" type="sibTrans" cxnId="{AC91585E-DE60-4B88-9D23-75EC032F0313}">
      <dgm:prSet/>
      <dgm:spPr/>
      <dgm:t>
        <a:bodyPr/>
        <a:lstStyle/>
        <a:p>
          <a:endParaRPr lang="ru-RU"/>
        </a:p>
      </dgm:t>
    </dgm:pt>
    <dgm:pt modelId="{58E0C4B5-0418-4A0B-A9E7-1718A3A7150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получение дополнительных образовательных услуг, знаний, согласно своим склонностям и потребностям, выбор альтернативных курсов в соответствии с учебными планами</a:t>
          </a:r>
          <a:r>
            <a:rPr lang="ru-RU" sz="500" dirty="0" smtClean="0"/>
            <a:t>;</a:t>
          </a:r>
          <a:endParaRPr lang="ru-RU" sz="500" dirty="0"/>
        </a:p>
      </dgm:t>
    </dgm:pt>
    <dgm:pt modelId="{BCC2F598-46D3-412A-A86D-1FC0BC083A9A}" type="parTrans" cxnId="{A51C004D-14FF-42A6-84BD-ADBA295FD999}">
      <dgm:prSet/>
      <dgm:spPr/>
      <dgm:t>
        <a:bodyPr/>
        <a:lstStyle/>
        <a:p>
          <a:endParaRPr lang="ru-RU"/>
        </a:p>
      </dgm:t>
    </dgm:pt>
    <dgm:pt modelId="{AEFFDCC0-5CDD-41A4-8804-66DDA80A4BEB}" type="sibTrans" cxnId="{A51C004D-14FF-42A6-84BD-ADBA295FD999}">
      <dgm:prSet/>
      <dgm:spPr/>
      <dgm:t>
        <a:bodyPr/>
        <a:lstStyle/>
        <a:p>
          <a:endParaRPr lang="ru-RU"/>
        </a:p>
      </dgm:t>
    </dgm:pt>
    <dgm:pt modelId="{595F4E47-E96E-48CF-A281-12A4B98F496E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участие в управлении организациями образования</a:t>
          </a:r>
          <a:r>
            <a:rPr lang="ru-RU" sz="500" dirty="0" smtClean="0"/>
            <a:t>;</a:t>
          </a:r>
          <a:endParaRPr lang="ru-RU" sz="500" dirty="0"/>
        </a:p>
      </dgm:t>
    </dgm:pt>
    <dgm:pt modelId="{65B68EE4-2984-45E3-8723-89E6CC167B9A}" type="parTrans" cxnId="{35F9D41F-CDD2-451B-9BD2-B649F01609FD}">
      <dgm:prSet/>
      <dgm:spPr/>
      <dgm:t>
        <a:bodyPr/>
        <a:lstStyle/>
        <a:p>
          <a:endParaRPr lang="ru-RU"/>
        </a:p>
      </dgm:t>
    </dgm:pt>
    <dgm:pt modelId="{2EEB7A61-9CAF-4F1A-9CB0-CF28540AEA6F}" type="sibTrans" cxnId="{35F9D41F-CDD2-451B-9BD2-B649F01609FD}">
      <dgm:prSet/>
      <dgm:spPr/>
      <dgm:t>
        <a:bodyPr/>
        <a:lstStyle/>
        <a:p>
          <a:endParaRPr lang="ru-RU"/>
        </a:p>
      </dgm:t>
    </dgm:pt>
    <dgm:pt modelId="{261112D7-EE98-4F51-8A56-FFB5AED938CF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восстановление и перевод из одного учебного заведения в другое, с одной специальности на другую или с одной формы обучения на другую, из негосударственного в государственное учебное заведение в порядке, установленном центральным исполнительным органом Республики Казахстан в области образования;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C3234-A886-4695-87A4-EBCB66421EE7}" type="parTrans" cxnId="{4447532B-07DA-432E-9462-E95A31680C7F}">
      <dgm:prSet/>
      <dgm:spPr/>
      <dgm:t>
        <a:bodyPr/>
        <a:lstStyle/>
        <a:p>
          <a:endParaRPr lang="ru-RU"/>
        </a:p>
      </dgm:t>
    </dgm:pt>
    <dgm:pt modelId="{353D09EF-D8A9-431D-84E0-65F60799F184}" type="sibTrans" cxnId="{4447532B-07DA-432E-9462-E95A31680C7F}">
      <dgm:prSet/>
      <dgm:spPr/>
      <dgm:t>
        <a:bodyPr/>
        <a:lstStyle/>
        <a:p>
          <a:endParaRPr lang="ru-RU"/>
        </a:p>
      </dgm:t>
    </dgm:pt>
    <dgm:pt modelId="{C12F72FC-2B22-4ED6-88C5-0177C9B0F233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6) бесплатное пользование информационными ресурсами библиотек организаций образования; обеспечение учебниками, учебно-методическими комплексами и учебно-методическими пособиями в порядке, установленном Правительством Республики Казахстан;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19E6D-7D9A-473C-A87A-D4EEEEB75910}" type="parTrans" cxnId="{8E321361-71C2-4254-ACED-710BB188EC3B}">
      <dgm:prSet/>
      <dgm:spPr/>
      <dgm:t>
        <a:bodyPr/>
        <a:lstStyle/>
        <a:p>
          <a:endParaRPr lang="ru-RU"/>
        </a:p>
      </dgm:t>
    </dgm:pt>
    <dgm:pt modelId="{F819DADD-8AF4-410E-A152-F5C071AE8E80}" type="sibTrans" cxnId="{8E321361-71C2-4254-ACED-710BB188EC3B}">
      <dgm:prSet/>
      <dgm:spPr/>
      <dgm:t>
        <a:bodyPr/>
        <a:lstStyle/>
        <a:p>
          <a:endParaRPr lang="ru-RU"/>
        </a:p>
      </dgm:t>
    </dgm:pt>
    <dgm:pt modelId="{AB299BEA-252C-455F-8B94-FEA6763EA57B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7) получение информации о положении в сфере занятости населения и профессионально-диагностическое обследование в порядке, установленном Правительством Республики Казахстан</a:t>
          </a:r>
          <a:r>
            <a:rPr lang="ru-RU" sz="500" dirty="0" smtClean="0"/>
            <a:t>;</a:t>
          </a:r>
          <a:endParaRPr lang="ru-RU" sz="500" dirty="0"/>
        </a:p>
      </dgm:t>
    </dgm:pt>
    <dgm:pt modelId="{2CD62408-9968-4FD2-8397-382E3402293D}" type="parTrans" cxnId="{B0996B29-55A0-452D-8CD4-EE9F60FD8A53}">
      <dgm:prSet/>
      <dgm:spPr/>
      <dgm:t>
        <a:bodyPr/>
        <a:lstStyle/>
        <a:p>
          <a:endParaRPr lang="ru-RU"/>
        </a:p>
      </dgm:t>
    </dgm:pt>
    <dgm:pt modelId="{310946B7-E27B-4E40-A66C-311AF8755BB3}" type="sibTrans" cxnId="{B0996B29-55A0-452D-8CD4-EE9F60FD8A53}">
      <dgm:prSet/>
      <dgm:spPr/>
      <dgm:t>
        <a:bodyPr/>
        <a:lstStyle/>
        <a:p>
          <a:endParaRPr lang="ru-RU"/>
        </a:p>
      </dgm:t>
    </dgm:pt>
    <dgm:pt modelId="{5597F0F0-7EB1-4B67-AA50-66036A096688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8) свободное выражение собственных мнений и убеждений;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A891C-517A-4839-B114-404A9836A377}" type="parTrans" cxnId="{1A729A36-8BB0-4240-ADB5-EFCEF43FAB5C}">
      <dgm:prSet/>
      <dgm:spPr/>
      <dgm:t>
        <a:bodyPr/>
        <a:lstStyle/>
        <a:p>
          <a:endParaRPr lang="ru-RU"/>
        </a:p>
      </dgm:t>
    </dgm:pt>
    <dgm:pt modelId="{AC5E23FF-6AC0-4E0A-91FD-1F4FBAB561E6}" type="sibTrans" cxnId="{1A729A36-8BB0-4240-ADB5-EFCEF43FAB5C}">
      <dgm:prSet/>
      <dgm:spPr/>
      <dgm:t>
        <a:bodyPr/>
        <a:lstStyle/>
        <a:p>
          <a:endParaRPr lang="ru-RU"/>
        </a:p>
      </dgm:t>
    </dgm:pt>
    <dgm:pt modelId="{3C7343E6-AE50-4949-8152-F232EC58842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9) уважение своего человеческого достоинства;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07DEA-C99B-4AC0-AD11-ABB113D3176C}" type="parTrans" cxnId="{A3EEA4A7-BFE3-424C-9937-7B155BC61ED6}">
      <dgm:prSet/>
      <dgm:spPr/>
      <dgm:t>
        <a:bodyPr/>
        <a:lstStyle/>
        <a:p>
          <a:endParaRPr lang="ru-RU"/>
        </a:p>
      </dgm:t>
    </dgm:pt>
    <dgm:pt modelId="{21E48FF1-F7CA-49C2-81B5-E00A139F22DE}" type="sibTrans" cxnId="{A3EEA4A7-BFE3-424C-9937-7B155BC61ED6}">
      <dgm:prSet/>
      <dgm:spPr/>
      <dgm:t>
        <a:bodyPr/>
        <a:lstStyle/>
        <a:p>
          <a:endParaRPr lang="ru-RU"/>
        </a:p>
      </dgm:t>
    </dgm:pt>
    <dgm:pt modelId="{16F1A51E-18A3-4B40-A3E2-198C0E8CF9D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10) поощрение и вознаграждение за успехи в учебе, научной и творческой деятельности.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B8C3F-61B4-471F-BC56-0D94565A4C18}" type="parTrans" cxnId="{CD97A592-17A3-4ED8-B47B-77BC7CE27DAE}">
      <dgm:prSet/>
      <dgm:spPr/>
      <dgm:t>
        <a:bodyPr/>
        <a:lstStyle/>
        <a:p>
          <a:endParaRPr lang="ru-RU"/>
        </a:p>
      </dgm:t>
    </dgm:pt>
    <dgm:pt modelId="{6312D20F-2456-424F-A1A9-948842E62728}" type="sibTrans" cxnId="{CD97A592-17A3-4ED8-B47B-77BC7CE27DAE}">
      <dgm:prSet/>
      <dgm:spPr/>
      <dgm:t>
        <a:bodyPr/>
        <a:lstStyle/>
        <a:p>
          <a:endParaRPr lang="ru-RU"/>
        </a:p>
      </dgm:t>
    </dgm:pt>
    <dgm:pt modelId="{8226AC82-7CAD-4506-8B1D-318FC999B902}" type="pres">
      <dgm:prSet presAssocID="{EC79202A-0CF8-4340-A8F3-4157126F14E1}" presName="linear" presStyleCnt="0">
        <dgm:presLayoutVars>
          <dgm:animLvl val="lvl"/>
          <dgm:resizeHandles val="exact"/>
        </dgm:presLayoutVars>
      </dgm:prSet>
      <dgm:spPr/>
    </dgm:pt>
    <dgm:pt modelId="{045AE9E3-9A85-48A8-8E01-E57429065BF3}" type="pres">
      <dgm:prSet presAssocID="{8F907643-F376-447D-9C9B-EC5ABAB2D824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861A1-4C0F-4B38-AEB7-69BD715DB46A}" type="pres">
      <dgm:prSet presAssocID="{08A04FC4-2D74-45B0-9107-C2798D43F330}" presName="spacer" presStyleCnt="0"/>
      <dgm:spPr/>
    </dgm:pt>
    <dgm:pt modelId="{84281796-F2FE-468F-96F4-9FD20E3874B4}" type="pres">
      <dgm:prSet presAssocID="{539AAD8A-2C22-4FC4-A914-AD466C35AB94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D148010E-CD88-471B-BE65-5D35796969FA}" type="pres">
      <dgm:prSet presAssocID="{8382C45A-BA4F-4FA2-ACD1-6D572C1D2E2A}" presName="spacer" presStyleCnt="0"/>
      <dgm:spPr/>
    </dgm:pt>
    <dgm:pt modelId="{15C6C437-8A5D-4205-AA52-5EC2EB4CD170}" type="pres">
      <dgm:prSet presAssocID="{58E0C4B5-0418-4A0B-A9E7-1718A3A71509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4FBC16AF-2169-4AFF-9B20-56BDF0C4D4EB}" type="pres">
      <dgm:prSet presAssocID="{AEFFDCC0-5CDD-41A4-8804-66DDA80A4BEB}" presName="spacer" presStyleCnt="0"/>
      <dgm:spPr/>
    </dgm:pt>
    <dgm:pt modelId="{C4E6B887-603A-48FD-B7F6-71E800A63C47}" type="pres">
      <dgm:prSet presAssocID="{595F4E47-E96E-48CF-A281-12A4B98F496E}" presName="parentText" presStyleLbl="node1" presStyleIdx="3" presStyleCnt="10" custScaleY="54655">
        <dgm:presLayoutVars>
          <dgm:chMax val="0"/>
          <dgm:bulletEnabled val="1"/>
        </dgm:presLayoutVars>
      </dgm:prSet>
      <dgm:spPr/>
    </dgm:pt>
    <dgm:pt modelId="{FA154C7F-5636-49A4-A987-82323E2F339F}" type="pres">
      <dgm:prSet presAssocID="{2EEB7A61-9CAF-4F1A-9CB0-CF28540AEA6F}" presName="spacer" presStyleCnt="0"/>
      <dgm:spPr/>
    </dgm:pt>
    <dgm:pt modelId="{EF7216B1-ECFC-4F1B-BD08-8140B294598E}" type="pres">
      <dgm:prSet presAssocID="{261112D7-EE98-4F51-8A56-FFB5AED938CF}" presName="parentText" presStyleLbl="node1" presStyleIdx="4" presStyleCnt="10" custScaleY="135968">
        <dgm:presLayoutVars>
          <dgm:chMax val="0"/>
          <dgm:bulletEnabled val="1"/>
        </dgm:presLayoutVars>
      </dgm:prSet>
      <dgm:spPr/>
    </dgm:pt>
    <dgm:pt modelId="{87044CB1-05A6-436E-855D-52A0496727CC}" type="pres">
      <dgm:prSet presAssocID="{353D09EF-D8A9-431D-84E0-65F60799F184}" presName="spacer" presStyleCnt="0"/>
      <dgm:spPr/>
    </dgm:pt>
    <dgm:pt modelId="{A7C5A1DD-B947-43D4-887C-986AE0F8B52A}" type="pres">
      <dgm:prSet presAssocID="{C12F72FC-2B22-4ED6-88C5-0177C9B0F233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2BF386E3-8D52-4580-8C23-76F9057D23ED}" type="pres">
      <dgm:prSet presAssocID="{F819DADD-8AF4-410E-A152-F5C071AE8E80}" presName="spacer" presStyleCnt="0"/>
      <dgm:spPr/>
    </dgm:pt>
    <dgm:pt modelId="{5AF739BA-95EF-4C87-86C6-B6F2054071D1}" type="pres">
      <dgm:prSet presAssocID="{AB299BEA-252C-455F-8B94-FEA6763EA57B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5EE37064-B626-4D7E-A413-4D0B776284B3}" type="pres">
      <dgm:prSet presAssocID="{310946B7-E27B-4E40-A66C-311AF8755BB3}" presName="spacer" presStyleCnt="0"/>
      <dgm:spPr/>
    </dgm:pt>
    <dgm:pt modelId="{19825C79-08B7-4A6E-9DAE-19FBB023D63D}" type="pres">
      <dgm:prSet presAssocID="{5597F0F0-7EB1-4B67-AA50-66036A096688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DD34F28-8523-4D7E-A9CC-8BE3955AACF1}" type="pres">
      <dgm:prSet presAssocID="{AC5E23FF-6AC0-4E0A-91FD-1F4FBAB561E6}" presName="spacer" presStyleCnt="0"/>
      <dgm:spPr/>
    </dgm:pt>
    <dgm:pt modelId="{72A95C56-4728-46D7-8672-177ABBCABA3C}" type="pres">
      <dgm:prSet presAssocID="{3C7343E6-AE50-4949-8152-F232EC588427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8DFA234B-A610-442E-8B84-B4069EB199EA}" type="pres">
      <dgm:prSet presAssocID="{21E48FF1-F7CA-49C2-81B5-E00A139F22DE}" presName="spacer" presStyleCnt="0"/>
      <dgm:spPr/>
    </dgm:pt>
    <dgm:pt modelId="{6DF53568-B58C-4BA2-A058-055188D6A09A}" type="pres">
      <dgm:prSet presAssocID="{16F1A51E-18A3-4B40-A3E2-198C0E8CF9D7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A48F9EF-03E2-4CAC-9FF5-6FECC9A1FEFD}" type="presOf" srcId="{8F907643-F376-447D-9C9B-EC5ABAB2D824}" destId="{045AE9E3-9A85-48A8-8E01-E57429065BF3}" srcOrd="0" destOrd="0" presId="urn:microsoft.com/office/officeart/2005/8/layout/vList2"/>
    <dgm:cxn modelId="{A3EEA4A7-BFE3-424C-9937-7B155BC61ED6}" srcId="{EC79202A-0CF8-4340-A8F3-4157126F14E1}" destId="{3C7343E6-AE50-4949-8152-F232EC588427}" srcOrd="8" destOrd="0" parTransId="{98007DEA-C99B-4AC0-AD11-ABB113D3176C}" sibTransId="{21E48FF1-F7CA-49C2-81B5-E00A139F22DE}"/>
    <dgm:cxn modelId="{4447532B-07DA-432E-9462-E95A31680C7F}" srcId="{EC79202A-0CF8-4340-A8F3-4157126F14E1}" destId="{261112D7-EE98-4F51-8A56-FFB5AED938CF}" srcOrd="4" destOrd="0" parTransId="{F22C3234-A886-4695-87A4-EBCB66421EE7}" sibTransId="{353D09EF-D8A9-431D-84E0-65F60799F184}"/>
    <dgm:cxn modelId="{C0E45066-2317-4371-B958-44381DA1F782}" type="presOf" srcId="{3C7343E6-AE50-4949-8152-F232EC588427}" destId="{72A95C56-4728-46D7-8672-177ABBCABA3C}" srcOrd="0" destOrd="0" presId="urn:microsoft.com/office/officeart/2005/8/layout/vList2"/>
    <dgm:cxn modelId="{35F9D41F-CDD2-451B-9BD2-B649F01609FD}" srcId="{EC79202A-0CF8-4340-A8F3-4157126F14E1}" destId="{595F4E47-E96E-48CF-A281-12A4B98F496E}" srcOrd="3" destOrd="0" parTransId="{65B68EE4-2984-45E3-8723-89E6CC167B9A}" sibTransId="{2EEB7A61-9CAF-4F1A-9CB0-CF28540AEA6F}"/>
    <dgm:cxn modelId="{28395031-F977-4550-8BB5-CEDDD4317F25}" type="presOf" srcId="{5597F0F0-7EB1-4B67-AA50-66036A096688}" destId="{19825C79-08B7-4A6E-9DAE-19FBB023D63D}" srcOrd="0" destOrd="0" presId="urn:microsoft.com/office/officeart/2005/8/layout/vList2"/>
    <dgm:cxn modelId="{D22FCC19-1D19-4D64-BCAA-3DCE098A82D1}" srcId="{EC79202A-0CF8-4340-A8F3-4157126F14E1}" destId="{8F907643-F376-447D-9C9B-EC5ABAB2D824}" srcOrd="0" destOrd="0" parTransId="{4E1751FB-55C5-4F30-B6A9-2BAD1055B79C}" sibTransId="{08A04FC4-2D74-45B0-9107-C2798D43F330}"/>
    <dgm:cxn modelId="{A8F63E47-D07C-49B8-A185-4B027F37EA4F}" type="presOf" srcId="{EC79202A-0CF8-4340-A8F3-4157126F14E1}" destId="{8226AC82-7CAD-4506-8B1D-318FC999B902}" srcOrd="0" destOrd="0" presId="urn:microsoft.com/office/officeart/2005/8/layout/vList2"/>
    <dgm:cxn modelId="{B1761B47-AE85-4DEA-A4F3-76A8BF3C1409}" type="presOf" srcId="{261112D7-EE98-4F51-8A56-FFB5AED938CF}" destId="{EF7216B1-ECFC-4F1B-BD08-8140B294598E}" srcOrd="0" destOrd="0" presId="urn:microsoft.com/office/officeart/2005/8/layout/vList2"/>
    <dgm:cxn modelId="{EAF93791-A71C-4909-8207-E6AF4A28D677}" type="presOf" srcId="{16F1A51E-18A3-4B40-A3E2-198C0E8CF9D7}" destId="{6DF53568-B58C-4BA2-A058-055188D6A09A}" srcOrd="0" destOrd="0" presId="urn:microsoft.com/office/officeart/2005/8/layout/vList2"/>
    <dgm:cxn modelId="{B0996B29-55A0-452D-8CD4-EE9F60FD8A53}" srcId="{EC79202A-0CF8-4340-A8F3-4157126F14E1}" destId="{AB299BEA-252C-455F-8B94-FEA6763EA57B}" srcOrd="6" destOrd="0" parTransId="{2CD62408-9968-4FD2-8397-382E3402293D}" sibTransId="{310946B7-E27B-4E40-A66C-311AF8755BB3}"/>
    <dgm:cxn modelId="{B2BAE931-6E8A-4BB6-BE25-A7E9EA549D0D}" type="presOf" srcId="{AB299BEA-252C-455F-8B94-FEA6763EA57B}" destId="{5AF739BA-95EF-4C87-86C6-B6F2054071D1}" srcOrd="0" destOrd="0" presId="urn:microsoft.com/office/officeart/2005/8/layout/vList2"/>
    <dgm:cxn modelId="{8EE338EB-782A-4726-8C17-ACE77C4EF91C}" type="presOf" srcId="{C12F72FC-2B22-4ED6-88C5-0177C9B0F233}" destId="{A7C5A1DD-B947-43D4-887C-986AE0F8B52A}" srcOrd="0" destOrd="0" presId="urn:microsoft.com/office/officeart/2005/8/layout/vList2"/>
    <dgm:cxn modelId="{AC91585E-DE60-4B88-9D23-75EC032F0313}" srcId="{EC79202A-0CF8-4340-A8F3-4157126F14E1}" destId="{539AAD8A-2C22-4FC4-A914-AD466C35AB94}" srcOrd="1" destOrd="0" parTransId="{D70ABA90-7C87-40FA-BC2A-5822DB6E824B}" sibTransId="{8382C45A-BA4F-4FA2-ACD1-6D572C1D2E2A}"/>
    <dgm:cxn modelId="{8E321361-71C2-4254-ACED-710BB188EC3B}" srcId="{EC79202A-0CF8-4340-A8F3-4157126F14E1}" destId="{C12F72FC-2B22-4ED6-88C5-0177C9B0F233}" srcOrd="5" destOrd="0" parTransId="{BFE19E6D-7D9A-473C-A87A-D4EEEEB75910}" sibTransId="{F819DADD-8AF4-410E-A152-F5C071AE8E80}"/>
    <dgm:cxn modelId="{CD97A592-17A3-4ED8-B47B-77BC7CE27DAE}" srcId="{EC79202A-0CF8-4340-A8F3-4157126F14E1}" destId="{16F1A51E-18A3-4B40-A3E2-198C0E8CF9D7}" srcOrd="9" destOrd="0" parTransId="{9C0B8C3F-61B4-471F-BC56-0D94565A4C18}" sibTransId="{6312D20F-2456-424F-A1A9-948842E62728}"/>
    <dgm:cxn modelId="{A51C004D-14FF-42A6-84BD-ADBA295FD999}" srcId="{EC79202A-0CF8-4340-A8F3-4157126F14E1}" destId="{58E0C4B5-0418-4A0B-A9E7-1718A3A71509}" srcOrd="2" destOrd="0" parTransId="{BCC2F598-46D3-412A-A86D-1FC0BC083A9A}" sibTransId="{AEFFDCC0-5CDD-41A4-8804-66DDA80A4BEB}"/>
    <dgm:cxn modelId="{F5897E12-EF97-4EE8-8D45-F2D86D5CA995}" type="presOf" srcId="{58E0C4B5-0418-4A0B-A9E7-1718A3A71509}" destId="{15C6C437-8A5D-4205-AA52-5EC2EB4CD170}" srcOrd="0" destOrd="0" presId="urn:microsoft.com/office/officeart/2005/8/layout/vList2"/>
    <dgm:cxn modelId="{1A729A36-8BB0-4240-ADB5-EFCEF43FAB5C}" srcId="{EC79202A-0CF8-4340-A8F3-4157126F14E1}" destId="{5597F0F0-7EB1-4B67-AA50-66036A096688}" srcOrd="7" destOrd="0" parTransId="{9E0A891C-517A-4839-B114-404A9836A377}" sibTransId="{AC5E23FF-6AC0-4E0A-91FD-1F4FBAB561E6}"/>
    <dgm:cxn modelId="{DB6D660A-F60E-4F02-A1E0-2A333C281AFF}" type="presOf" srcId="{539AAD8A-2C22-4FC4-A914-AD466C35AB94}" destId="{84281796-F2FE-468F-96F4-9FD20E3874B4}" srcOrd="0" destOrd="0" presId="urn:microsoft.com/office/officeart/2005/8/layout/vList2"/>
    <dgm:cxn modelId="{E25D026A-0861-4D56-9AFF-DD48B74D63E3}" type="presOf" srcId="{595F4E47-E96E-48CF-A281-12A4B98F496E}" destId="{C4E6B887-603A-48FD-B7F6-71E800A63C47}" srcOrd="0" destOrd="0" presId="urn:microsoft.com/office/officeart/2005/8/layout/vList2"/>
    <dgm:cxn modelId="{84C87450-CCB0-4BA8-8FD6-0DE1BB03330C}" type="presParOf" srcId="{8226AC82-7CAD-4506-8B1D-318FC999B902}" destId="{045AE9E3-9A85-48A8-8E01-E57429065BF3}" srcOrd="0" destOrd="0" presId="urn:microsoft.com/office/officeart/2005/8/layout/vList2"/>
    <dgm:cxn modelId="{C4EAAF8A-1579-4E64-BD59-7A18E021B108}" type="presParOf" srcId="{8226AC82-7CAD-4506-8B1D-318FC999B902}" destId="{50D861A1-4C0F-4B38-AEB7-69BD715DB46A}" srcOrd="1" destOrd="0" presId="urn:microsoft.com/office/officeart/2005/8/layout/vList2"/>
    <dgm:cxn modelId="{F53FF04E-7ADA-41FE-AF2F-DA1E0ADF4580}" type="presParOf" srcId="{8226AC82-7CAD-4506-8B1D-318FC999B902}" destId="{84281796-F2FE-468F-96F4-9FD20E3874B4}" srcOrd="2" destOrd="0" presId="urn:microsoft.com/office/officeart/2005/8/layout/vList2"/>
    <dgm:cxn modelId="{4E07EEE1-D6CC-4508-9002-89EC46F66FB7}" type="presParOf" srcId="{8226AC82-7CAD-4506-8B1D-318FC999B902}" destId="{D148010E-CD88-471B-BE65-5D35796969FA}" srcOrd="3" destOrd="0" presId="urn:microsoft.com/office/officeart/2005/8/layout/vList2"/>
    <dgm:cxn modelId="{D9E6F681-F985-4BA1-A143-E4E6D1B56765}" type="presParOf" srcId="{8226AC82-7CAD-4506-8B1D-318FC999B902}" destId="{15C6C437-8A5D-4205-AA52-5EC2EB4CD170}" srcOrd="4" destOrd="0" presId="urn:microsoft.com/office/officeart/2005/8/layout/vList2"/>
    <dgm:cxn modelId="{5B3E7868-9FD8-47AB-96CA-9FA7B43E7C6E}" type="presParOf" srcId="{8226AC82-7CAD-4506-8B1D-318FC999B902}" destId="{4FBC16AF-2169-4AFF-9B20-56BDF0C4D4EB}" srcOrd="5" destOrd="0" presId="urn:microsoft.com/office/officeart/2005/8/layout/vList2"/>
    <dgm:cxn modelId="{B5B543AE-5730-433B-9B94-198DD60C89BC}" type="presParOf" srcId="{8226AC82-7CAD-4506-8B1D-318FC999B902}" destId="{C4E6B887-603A-48FD-B7F6-71E800A63C47}" srcOrd="6" destOrd="0" presId="urn:microsoft.com/office/officeart/2005/8/layout/vList2"/>
    <dgm:cxn modelId="{DC94F69B-29CF-4A7B-96A5-C7071BB60FB1}" type="presParOf" srcId="{8226AC82-7CAD-4506-8B1D-318FC999B902}" destId="{FA154C7F-5636-49A4-A987-82323E2F339F}" srcOrd="7" destOrd="0" presId="urn:microsoft.com/office/officeart/2005/8/layout/vList2"/>
    <dgm:cxn modelId="{D90F407A-0365-4B01-A5A9-AFDA26177430}" type="presParOf" srcId="{8226AC82-7CAD-4506-8B1D-318FC999B902}" destId="{EF7216B1-ECFC-4F1B-BD08-8140B294598E}" srcOrd="8" destOrd="0" presId="urn:microsoft.com/office/officeart/2005/8/layout/vList2"/>
    <dgm:cxn modelId="{17C607C8-5A96-4656-9229-41A787D73F1D}" type="presParOf" srcId="{8226AC82-7CAD-4506-8B1D-318FC999B902}" destId="{87044CB1-05A6-436E-855D-52A0496727CC}" srcOrd="9" destOrd="0" presId="urn:microsoft.com/office/officeart/2005/8/layout/vList2"/>
    <dgm:cxn modelId="{05A1FB13-B65B-4346-8F55-94F4C24732ED}" type="presParOf" srcId="{8226AC82-7CAD-4506-8B1D-318FC999B902}" destId="{A7C5A1DD-B947-43D4-887C-986AE0F8B52A}" srcOrd="10" destOrd="0" presId="urn:microsoft.com/office/officeart/2005/8/layout/vList2"/>
    <dgm:cxn modelId="{277F369E-0BEF-4775-A161-140ACB92E811}" type="presParOf" srcId="{8226AC82-7CAD-4506-8B1D-318FC999B902}" destId="{2BF386E3-8D52-4580-8C23-76F9057D23ED}" srcOrd="11" destOrd="0" presId="urn:microsoft.com/office/officeart/2005/8/layout/vList2"/>
    <dgm:cxn modelId="{D575400F-4A82-42A5-906A-F1244B112711}" type="presParOf" srcId="{8226AC82-7CAD-4506-8B1D-318FC999B902}" destId="{5AF739BA-95EF-4C87-86C6-B6F2054071D1}" srcOrd="12" destOrd="0" presId="urn:microsoft.com/office/officeart/2005/8/layout/vList2"/>
    <dgm:cxn modelId="{7A08DDE0-C1C5-4DB6-AB06-C3F11B9124B1}" type="presParOf" srcId="{8226AC82-7CAD-4506-8B1D-318FC999B902}" destId="{5EE37064-B626-4D7E-A413-4D0B776284B3}" srcOrd="13" destOrd="0" presId="urn:microsoft.com/office/officeart/2005/8/layout/vList2"/>
    <dgm:cxn modelId="{F6349A7B-652D-494A-BD31-CC23134FF07E}" type="presParOf" srcId="{8226AC82-7CAD-4506-8B1D-318FC999B902}" destId="{19825C79-08B7-4A6E-9DAE-19FBB023D63D}" srcOrd="14" destOrd="0" presId="urn:microsoft.com/office/officeart/2005/8/layout/vList2"/>
    <dgm:cxn modelId="{6CC63DF8-8313-42E6-BE7E-05B40A7CFCE0}" type="presParOf" srcId="{8226AC82-7CAD-4506-8B1D-318FC999B902}" destId="{5DD34F28-8523-4D7E-A9CC-8BE3955AACF1}" srcOrd="15" destOrd="0" presId="urn:microsoft.com/office/officeart/2005/8/layout/vList2"/>
    <dgm:cxn modelId="{0CFEACCA-9E34-4007-8CA7-F6BB1858D887}" type="presParOf" srcId="{8226AC82-7CAD-4506-8B1D-318FC999B902}" destId="{72A95C56-4728-46D7-8672-177ABBCABA3C}" srcOrd="16" destOrd="0" presId="urn:microsoft.com/office/officeart/2005/8/layout/vList2"/>
    <dgm:cxn modelId="{69C6EA93-8BC0-4D69-8E1E-E77F7437A07A}" type="presParOf" srcId="{8226AC82-7CAD-4506-8B1D-318FC999B902}" destId="{8DFA234B-A610-442E-8B84-B4069EB199EA}" srcOrd="17" destOrd="0" presId="urn:microsoft.com/office/officeart/2005/8/layout/vList2"/>
    <dgm:cxn modelId="{C51293CD-CD78-4C4E-8211-B13B666EE31E}" type="presParOf" srcId="{8226AC82-7CAD-4506-8B1D-318FC999B902}" destId="{6DF53568-B58C-4BA2-A058-055188D6A09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538B309-1F84-40AB-A7C1-2010EC9A00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C5A99-D182-43EF-A637-9EBA4057EC34}">
      <dgm:prSet custT="1"/>
      <dgm:spPr/>
      <dgm:t>
        <a:bodyPr/>
        <a:lstStyle/>
        <a:p>
          <a:pPr algn="ctr"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и воспитанники всех организаций образования очной формы обучения, независимо от форм собственности и ведомственной подчиненности, имеют право:</a:t>
          </a:r>
          <a:b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на льготный проезд на общественном транспорте (кроме такси) по решению местных представительных органов;</a:t>
          </a:r>
          <a:b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совмещение обучения с работой в свободное от учебы время;</a:t>
          </a:r>
          <a:b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отсрочку от призыва на воинскую службу в соответствии с законодательством Республики Казахстан.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338A8-A8D4-4408-9ED4-DB5A0474E07A}" type="parTrans" cxnId="{A760EA55-D3BA-4BC2-8FBA-B8FC2F869A0E}">
      <dgm:prSet/>
      <dgm:spPr/>
      <dgm:t>
        <a:bodyPr/>
        <a:lstStyle/>
        <a:p>
          <a:endParaRPr lang="ru-RU"/>
        </a:p>
      </dgm:t>
    </dgm:pt>
    <dgm:pt modelId="{61D78FA0-9CA2-40B5-86EA-1B0F4A473655}" type="sibTrans" cxnId="{A760EA55-D3BA-4BC2-8FBA-B8FC2F869A0E}">
      <dgm:prSet/>
      <dgm:spPr/>
      <dgm:t>
        <a:bodyPr/>
        <a:lstStyle/>
        <a:p>
          <a:endParaRPr lang="ru-RU"/>
        </a:p>
      </dgm:t>
    </dgm:pt>
    <dgm:pt modelId="{23612CED-E144-4117-9167-4EE2CBEC0889}" type="pres">
      <dgm:prSet presAssocID="{A538B309-1F84-40AB-A7C1-2010EC9A00F1}" presName="linear" presStyleCnt="0">
        <dgm:presLayoutVars>
          <dgm:animLvl val="lvl"/>
          <dgm:resizeHandles val="exact"/>
        </dgm:presLayoutVars>
      </dgm:prSet>
      <dgm:spPr/>
    </dgm:pt>
    <dgm:pt modelId="{75D2C39F-2687-420C-A1D7-AE2E2C73DE6B}" type="pres">
      <dgm:prSet presAssocID="{CCBC5A99-D182-43EF-A637-9EBA4057EC34}" presName="parentText" presStyleLbl="node1" presStyleIdx="0" presStyleCnt="1" custScaleY="1204229" custLinFactNeighborX="1053" custLinFactNeighborY="28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60EA55-D3BA-4BC2-8FBA-B8FC2F869A0E}" srcId="{A538B309-1F84-40AB-A7C1-2010EC9A00F1}" destId="{CCBC5A99-D182-43EF-A637-9EBA4057EC34}" srcOrd="0" destOrd="0" parTransId="{49A338A8-A8D4-4408-9ED4-DB5A0474E07A}" sibTransId="{61D78FA0-9CA2-40B5-86EA-1B0F4A473655}"/>
    <dgm:cxn modelId="{FDBB3631-E752-4742-9A00-829FDE528031}" type="presOf" srcId="{A538B309-1F84-40AB-A7C1-2010EC9A00F1}" destId="{23612CED-E144-4117-9167-4EE2CBEC0889}" srcOrd="0" destOrd="0" presId="urn:microsoft.com/office/officeart/2005/8/layout/vList2"/>
    <dgm:cxn modelId="{C9CC2CC6-04D4-444B-B358-086E1CA260FA}" type="presOf" srcId="{CCBC5A99-D182-43EF-A637-9EBA4057EC34}" destId="{75D2C39F-2687-420C-A1D7-AE2E2C73DE6B}" srcOrd="0" destOrd="0" presId="urn:microsoft.com/office/officeart/2005/8/layout/vList2"/>
    <dgm:cxn modelId="{8F312943-752F-4A47-BFC2-D97A211FF647}" type="presParOf" srcId="{23612CED-E144-4117-9167-4EE2CBEC0889}" destId="{75D2C39F-2687-420C-A1D7-AE2E2C73DE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A26E6C4-6F22-4258-B1D9-ECA34C02E0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D66D70-5926-4CC8-8F5B-D280B17136E6}">
      <dgm:prSet custT="1"/>
      <dgm:spPr/>
      <dgm:t>
        <a:bodyPr/>
        <a:lstStyle/>
        <a:p>
          <a:pPr algn="ctr" rtl="0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Отдельным категориям обучающихся в организациях образования выплачиваются государственные стипендии в порядке, установленном Правительством Республики Казахстан.</a:t>
          </a:r>
          <a:b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и воспитанники, принятые на обучение в соответствии с государственным образовательным заказом, обеспечиваются организациями образования местами в общежитиях в установленном ими порядке.</a:t>
          </a:r>
          <a:b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и воспитанники обязаны овладевать знаниями, умениями и практическими навыками в объеме государственных общеобязательных стандартов образования, соблюдать правила внутреннего распорядка, выполнять другие требования, предусмотренные уставом организации образования. Обучающиеся и воспитанники обязаны заботиться о своем здоровье, стремиться к духовному и физическому самосовершенствованию.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D9A05-2FB7-4D55-8CED-4A6B54C62F10}" type="parTrans" cxnId="{A63D3B33-73B6-4F8E-9FB5-507CC9512627}">
      <dgm:prSet/>
      <dgm:spPr/>
      <dgm:t>
        <a:bodyPr/>
        <a:lstStyle/>
        <a:p>
          <a:endParaRPr lang="ru-RU"/>
        </a:p>
      </dgm:t>
    </dgm:pt>
    <dgm:pt modelId="{34B263C6-8133-4869-9AEB-BAF23183EF13}" type="sibTrans" cxnId="{A63D3B33-73B6-4F8E-9FB5-507CC9512627}">
      <dgm:prSet/>
      <dgm:spPr/>
      <dgm:t>
        <a:bodyPr/>
        <a:lstStyle/>
        <a:p>
          <a:endParaRPr lang="ru-RU"/>
        </a:p>
      </dgm:t>
    </dgm:pt>
    <dgm:pt modelId="{79A4F0ED-DE56-4086-B662-91F347E5991E}" type="pres">
      <dgm:prSet presAssocID="{3A26E6C4-6F22-4258-B1D9-ECA34C02E0F2}" presName="linear" presStyleCnt="0">
        <dgm:presLayoutVars>
          <dgm:animLvl val="lvl"/>
          <dgm:resizeHandles val="exact"/>
        </dgm:presLayoutVars>
      </dgm:prSet>
      <dgm:spPr/>
    </dgm:pt>
    <dgm:pt modelId="{BECDF7BE-2D15-4C2A-BBB2-6A2AFA2301B0}" type="pres">
      <dgm:prSet presAssocID="{07D66D70-5926-4CC8-8F5B-D280B17136E6}" presName="parentText" presStyleLbl="node1" presStyleIdx="0" presStyleCnt="1" custScaleY="1153464">
        <dgm:presLayoutVars>
          <dgm:chMax val="0"/>
          <dgm:bulletEnabled val="1"/>
        </dgm:presLayoutVars>
      </dgm:prSet>
      <dgm:spPr/>
    </dgm:pt>
  </dgm:ptLst>
  <dgm:cxnLst>
    <dgm:cxn modelId="{A63D3B33-73B6-4F8E-9FB5-507CC9512627}" srcId="{3A26E6C4-6F22-4258-B1D9-ECA34C02E0F2}" destId="{07D66D70-5926-4CC8-8F5B-D280B17136E6}" srcOrd="0" destOrd="0" parTransId="{46AD9A05-2FB7-4D55-8CED-4A6B54C62F10}" sibTransId="{34B263C6-8133-4869-9AEB-BAF23183EF13}"/>
    <dgm:cxn modelId="{785E98B8-68AF-4B13-A910-5C5E9954DD66}" type="presOf" srcId="{07D66D70-5926-4CC8-8F5B-D280B17136E6}" destId="{BECDF7BE-2D15-4C2A-BBB2-6A2AFA2301B0}" srcOrd="0" destOrd="0" presId="urn:microsoft.com/office/officeart/2005/8/layout/vList2"/>
    <dgm:cxn modelId="{737A1462-279E-4DC1-B060-80175B941EF0}" type="presOf" srcId="{3A26E6C4-6F22-4258-B1D9-ECA34C02E0F2}" destId="{79A4F0ED-DE56-4086-B662-91F347E5991E}" srcOrd="0" destOrd="0" presId="urn:microsoft.com/office/officeart/2005/8/layout/vList2"/>
    <dgm:cxn modelId="{51600A30-518B-4AFC-97EB-1D318C72EADC}" type="presParOf" srcId="{79A4F0ED-DE56-4086-B662-91F347E5991E}" destId="{BECDF7BE-2D15-4C2A-BBB2-6A2AFA2301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4EF2AC9-4ABC-4618-AF9C-F6751BACC1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68D6A-9225-475A-B0E2-7981B6DADFF3}">
      <dgm:prSet custT="1"/>
      <dgm:spPr/>
      <dgm:t>
        <a:bodyPr/>
        <a:lstStyle/>
        <a:p>
          <a:pPr algn="ctr" rtl="0"/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нарушение обязанностей обучающимися, воспитанниками к ним могут быть применены меры дисциплинарного воздействия, предусмотренные уставом организации образования, либо договором (контрактом).</a:t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Государство создает все условия для обучения студента и получения им знаний, соответствующих современному уровню развития науки, техники и культуры. В свою очередь человек, несущий почетное звание студента, не должен забывать о своих обязанностях, соблюдать Законы Республики Казахстан в области образования, Устав вуза, Правила внутреннего распорядка и другие Положения, имеющиеся в учебной части вуза.</a:t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C04B5-F9F7-4126-8EFB-C5BA4F427798}" type="parTrans" cxnId="{516EF91E-9F9B-4AB1-B1E6-C6CF66E17C15}">
      <dgm:prSet/>
      <dgm:spPr/>
      <dgm:t>
        <a:bodyPr/>
        <a:lstStyle/>
        <a:p>
          <a:endParaRPr lang="ru-RU"/>
        </a:p>
      </dgm:t>
    </dgm:pt>
    <dgm:pt modelId="{526337E0-4854-4C12-BD33-3F19C534D31D}" type="sibTrans" cxnId="{516EF91E-9F9B-4AB1-B1E6-C6CF66E17C15}">
      <dgm:prSet/>
      <dgm:spPr/>
      <dgm:t>
        <a:bodyPr/>
        <a:lstStyle/>
        <a:p>
          <a:endParaRPr lang="ru-RU"/>
        </a:p>
      </dgm:t>
    </dgm:pt>
    <dgm:pt modelId="{D7BD295E-909E-4AE1-9AA4-52D1B80A588B}" type="pres">
      <dgm:prSet presAssocID="{B4EF2AC9-4ABC-4618-AF9C-F6751BACC12F}" presName="linear" presStyleCnt="0">
        <dgm:presLayoutVars>
          <dgm:animLvl val="lvl"/>
          <dgm:resizeHandles val="exact"/>
        </dgm:presLayoutVars>
      </dgm:prSet>
      <dgm:spPr/>
    </dgm:pt>
    <dgm:pt modelId="{6106848D-E952-4297-AD62-DA8761C0F79F}" type="pres">
      <dgm:prSet presAssocID="{A2468D6A-9225-475A-B0E2-7981B6DADFF3}" presName="parentText" presStyleLbl="node1" presStyleIdx="0" presStyleCnt="1" custScaleY="1093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EF91E-9F9B-4AB1-B1E6-C6CF66E17C15}" srcId="{B4EF2AC9-4ABC-4618-AF9C-F6751BACC12F}" destId="{A2468D6A-9225-475A-B0E2-7981B6DADFF3}" srcOrd="0" destOrd="0" parTransId="{3F4C04B5-F9F7-4126-8EFB-C5BA4F427798}" sibTransId="{526337E0-4854-4C12-BD33-3F19C534D31D}"/>
    <dgm:cxn modelId="{46DEF6AD-DF8B-411B-9A32-D241450890A2}" type="presOf" srcId="{A2468D6A-9225-475A-B0E2-7981B6DADFF3}" destId="{6106848D-E952-4297-AD62-DA8761C0F79F}" srcOrd="0" destOrd="0" presId="urn:microsoft.com/office/officeart/2005/8/layout/vList2"/>
    <dgm:cxn modelId="{DD43D1F3-0B26-4AE3-BEF6-B80A1AA6FC5A}" type="presOf" srcId="{B4EF2AC9-4ABC-4618-AF9C-F6751BACC12F}" destId="{D7BD295E-909E-4AE1-9AA4-52D1B80A588B}" srcOrd="0" destOrd="0" presId="urn:microsoft.com/office/officeart/2005/8/layout/vList2"/>
    <dgm:cxn modelId="{8D88FD3B-30B4-4612-B570-DB341FBE8594}" type="presParOf" srcId="{D7BD295E-909E-4AE1-9AA4-52D1B80A588B}" destId="{6106848D-E952-4297-AD62-DA8761C0F7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BACBC62-0D99-4AC3-A426-68ADDCF76D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8F520-A702-4485-9D84-C9ABD7A68D00}">
      <dgm:prSet custT="1"/>
      <dgm:spPr/>
      <dgm:t>
        <a:bodyPr/>
        <a:lstStyle/>
        <a:p>
          <a:pPr marL="0" indent="985838" rtl="0"/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985838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Список литературы: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1</a:t>
          </a: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. Конституция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Республики Казахстан (принята на республиканском референдуме 30 августа 1995 г. (с изменениями и дополнениями по состоянию на 02.02.2011 г.)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2. Послание Президента Республики Казахстан Н. Назарбаева народу Казахстана «Казахстанский путь – 2050: Единая цель, единые интересы, единое будущее». // Казахстанская правда, 2014, 18 января.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3. Закон Республики Казахстан «О науке». Астана,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Акорда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18 февраля 2011 года. № 407-IV ЗРК. 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4. Закон Республики Казахстан от 24.10.2011 N 487-IV. "О внесении изменений и дополнений в Закон Республики Казахстан "Об образовании".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5. Закон Республики Казахстан  «О государственных закупках»  от 21 июля 2007 года N 303-III. //«Казахстанская правда», 2007, 7 августа. N 121. 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6. Программа развития образования РК 2011-2020 гг. от 7 декабря 2010 года. // "Казахстанская правда" от 14.12.2010 г., № 338.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C01B1-CB55-48B5-BA6C-EB5EC5DF3909}" type="parTrans" cxnId="{908A4E9B-1E97-4FDD-B252-E2E9488C9ADE}">
      <dgm:prSet/>
      <dgm:spPr/>
      <dgm:t>
        <a:bodyPr/>
        <a:lstStyle/>
        <a:p>
          <a:endParaRPr lang="ru-RU"/>
        </a:p>
      </dgm:t>
    </dgm:pt>
    <dgm:pt modelId="{C67BEEC3-F41B-442C-BEAB-63C5B60B5994}" type="sibTrans" cxnId="{908A4E9B-1E97-4FDD-B252-E2E9488C9ADE}">
      <dgm:prSet/>
      <dgm:spPr/>
      <dgm:t>
        <a:bodyPr/>
        <a:lstStyle/>
        <a:p>
          <a:endParaRPr lang="ru-RU"/>
        </a:p>
      </dgm:t>
    </dgm:pt>
    <dgm:pt modelId="{B668E373-7B10-4174-88B4-0B1CACE364BC}" type="pres">
      <dgm:prSet presAssocID="{4BACBC62-0D99-4AC3-A426-68ADDCF76DFB}" presName="linear" presStyleCnt="0">
        <dgm:presLayoutVars>
          <dgm:animLvl val="lvl"/>
          <dgm:resizeHandles val="exact"/>
        </dgm:presLayoutVars>
      </dgm:prSet>
      <dgm:spPr/>
    </dgm:pt>
    <dgm:pt modelId="{DC14FBE9-FA69-4650-8107-6FD7950744AA}" type="pres">
      <dgm:prSet presAssocID="{47F8F520-A702-4485-9D84-C9ABD7A68D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2733E-C609-46F3-BD0D-127C7E124D7A}" type="presOf" srcId="{4BACBC62-0D99-4AC3-A426-68ADDCF76DFB}" destId="{B668E373-7B10-4174-88B4-0B1CACE364BC}" srcOrd="0" destOrd="0" presId="urn:microsoft.com/office/officeart/2005/8/layout/vList2"/>
    <dgm:cxn modelId="{3EC4369F-EA64-463B-A055-A9DB591E8381}" type="presOf" srcId="{47F8F520-A702-4485-9D84-C9ABD7A68D00}" destId="{DC14FBE9-FA69-4650-8107-6FD7950744AA}" srcOrd="0" destOrd="0" presId="urn:microsoft.com/office/officeart/2005/8/layout/vList2"/>
    <dgm:cxn modelId="{908A4E9B-1E97-4FDD-B252-E2E9488C9ADE}" srcId="{4BACBC62-0D99-4AC3-A426-68ADDCF76DFB}" destId="{47F8F520-A702-4485-9D84-C9ABD7A68D00}" srcOrd="0" destOrd="0" parTransId="{1EEC01B1-CB55-48B5-BA6C-EB5EC5DF3909}" sibTransId="{C67BEEC3-F41B-442C-BEAB-63C5B60B5994}"/>
    <dgm:cxn modelId="{30ADC772-2FCE-4132-AB50-527C5E6ABD33}" type="presParOf" srcId="{B668E373-7B10-4174-88B4-0B1CACE364BC}" destId="{DC14FBE9-FA69-4650-8107-6FD7950744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FD0489-0A5E-472E-80B5-41F97E9D1E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5FA9F3C-06DC-49CC-AFF4-776903CF18E3}">
      <dgm:prSet custT="1"/>
      <dgm:spPr/>
      <dgm:t>
        <a:bodyPr/>
        <a:lstStyle/>
        <a:p>
          <a:pPr algn="ctr" rtl="0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Приобретенный суверенитет в 1991 году поставил перед Республикой Казахстан важнейшую задачу – вхождение в мировое сообщество, а, стало быть, перед отечественной системой образования – задачу гармонизации с международным образовательным пространством. В этой связи государственная политика в области образования осуществлялась в направлении реформирования законодательной базы, системы управления и финансирования образования в контексте поставленной задачи. </a:t>
          </a:r>
          <a:b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Равный доступ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казахстанцев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знаниям во многом зависит от правовой базы и модели национального образования. Создание конкурентоспособной образовательной системы - глобальная задача, поставленная перед нами, ведь мы строим сильный, процветающий Казахстан. На это и нацелен  Закон Республики Казахстан «Об образовании» от 27 июля 2007 года.</a:t>
          </a:r>
          <a:b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A507C-3876-4CD9-A018-975AFEA00A5E}" type="parTrans" cxnId="{77A5599A-D09C-46BA-BE88-5D15C14BE637}">
      <dgm:prSet/>
      <dgm:spPr/>
      <dgm:t>
        <a:bodyPr/>
        <a:lstStyle/>
        <a:p>
          <a:endParaRPr lang="ru-RU"/>
        </a:p>
      </dgm:t>
    </dgm:pt>
    <dgm:pt modelId="{BCDF9266-4E27-4937-BB81-6B8C33083618}" type="sibTrans" cxnId="{77A5599A-D09C-46BA-BE88-5D15C14BE637}">
      <dgm:prSet/>
      <dgm:spPr/>
      <dgm:t>
        <a:bodyPr/>
        <a:lstStyle/>
        <a:p>
          <a:endParaRPr lang="ru-RU"/>
        </a:p>
      </dgm:t>
    </dgm:pt>
    <dgm:pt modelId="{8EDE8F4A-1EEA-44D2-9209-6C711094C4A7}" type="pres">
      <dgm:prSet presAssocID="{2AFD0489-0A5E-472E-80B5-41F97E9D1E3A}" presName="linear" presStyleCnt="0">
        <dgm:presLayoutVars>
          <dgm:animLvl val="lvl"/>
          <dgm:resizeHandles val="exact"/>
        </dgm:presLayoutVars>
      </dgm:prSet>
      <dgm:spPr/>
    </dgm:pt>
    <dgm:pt modelId="{F5FF7CB8-7B2F-4B76-91A2-47AE73E97390}" type="pres">
      <dgm:prSet presAssocID="{55FA9F3C-06DC-49CC-AFF4-776903CF18E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7A5599A-D09C-46BA-BE88-5D15C14BE637}" srcId="{2AFD0489-0A5E-472E-80B5-41F97E9D1E3A}" destId="{55FA9F3C-06DC-49CC-AFF4-776903CF18E3}" srcOrd="0" destOrd="0" parTransId="{C3BA507C-3876-4CD9-A018-975AFEA00A5E}" sibTransId="{BCDF9266-4E27-4937-BB81-6B8C33083618}"/>
    <dgm:cxn modelId="{7A52AF5D-C31C-487E-92DC-05702C45F054}" type="presOf" srcId="{55FA9F3C-06DC-49CC-AFF4-776903CF18E3}" destId="{F5FF7CB8-7B2F-4B76-91A2-47AE73E97390}" srcOrd="0" destOrd="0" presId="urn:microsoft.com/office/officeart/2005/8/layout/vList2"/>
    <dgm:cxn modelId="{AE8B2FF8-0D73-4F3D-95DE-7E27C84A252F}" type="presOf" srcId="{2AFD0489-0A5E-472E-80B5-41F97E9D1E3A}" destId="{8EDE8F4A-1EEA-44D2-9209-6C711094C4A7}" srcOrd="0" destOrd="0" presId="urn:microsoft.com/office/officeart/2005/8/layout/vList2"/>
    <dgm:cxn modelId="{DDCDCA53-CB2E-4951-A49C-157D6001ED4A}" type="presParOf" srcId="{8EDE8F4A-1EEA-44D2-9209-6C711094C4A7}" destId="{F5FF7CB8-7B2F-4B76-91A2-47AE73E973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57E75F-B63B-4BDA-84DE-C1182707DE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6527F-D7FE-4540-9521-5F477673FBE8}">
      <dgm:prSet custT="1"/>
      <dgm:spPr/>
      <dgm:t>
        <a:bodyPr/>
        <a:lstStyle/>
        <a:p>
          <a:pPr algn="ctr" rtl="0"/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 РК создает более благоприятное правовое поле для подготовки кадров не только по массовым профессиям технического и обслуживающего труда, но и по редким профессиям. Как уже сказано, введен новый уровень образования – </a:t>
          </a:r>
          <a:r>
            <a:rPr lang="ru-RU" sz="2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послесреднее</a:t>
          </a:r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Учебные программы тут направлены на подготовку младших специалистов обслуживающего и управленческого труда по гуманитарным специальностям. Срок освоения этих программ составляет, как правило, один-два года. Законодательно закрепляется трехступенчатая модель подготовки кадров высшего и послевузовского образования (бакалавр – магистр – доктор </a:t>
          </a:r>
          <a:r>
            <a:rPr lang="ru-RU" sz="2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основанная на накопительной кредитной системе обучения. Это соответствует положениям Болонской декларации и международным стандартам. </a:t>
          </a:r>
          <a:endParaRPr lang="ru-RU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8BBDA-3503-4ED0-96A4-7F7E3F06B0E1}" type="parTrans" cxnId="{72009E2C-6817-45AE-8972-00648F2B8B7E}">
      <dgm:prSet/>
      <dgm:spPr/>
      <dgm:t>
        <a:bodyPr/>
        <a:lstStyle/>
        <a:p>
          <a:endParaRPr lang="ru-RU"/>
        </a:p>
      </dgm:t>
    </dgm:pt>
    <dgm:pt modelId="{73C0EF5B-A2E4-4BAB-B31A-237A619D131A}" type="sibTrans" cxnId="{72009E2C-6817-45AE-8972-00648F2B8B7E}">
      <dgm:prSet/>
      <dgm:spPr/>
      <dgm:t>
        <a:bodyPr/>
        <a:lstStyle/>
        <a:p>
          <a:endParaRPr lang="ru-RU"/>
        </a:p>
      </dgm:t>
    </dgm:pt>
    <dgm:pt modelId="{CC7AD71D-C6E8-44A5-9E9C-9127E6F376B2}" type="pres">
      <dgm:prSet presAssocID="{E757E75F-B63B-4BDA-84DE-C1182707DE06}" presName="linear" presStyleCnt="0">
        <dgm:presLayoutVars>
          <dgm:animLvl val="lvl"/>
          <dgm:resizeHandles val="exact"/>
        </dgm:presLayoutVars>
      </dgm:prSet>
      <dgm:spPr/>
    </dgm:pt>
    <dgm:pt modelId="{005F5E0B-0D2F-4BDF-9592-EF5D1463C193}" type="pres">
      <dgm:prSet presAssocID="{73C6527F-D7FE-4540-9521-5F477673FBE8}" presName="parentText" presStyleLbl="node1" presStyleIdx="0" presStyleCnt="1" custScaleY="1203456">
        <dgm:presLayoutVars>
          <dgm:chMax val="0"/>
          <dgm:bulletEnabled val="1"/>
        </dgm:presLayoutVars>
      </dgm:prSet>
      <dgm:spPr/>
    </dgm:pt>
  </dgm:ptLst>
  <dgm:cxnLst>
    <dgm:cxn modelId="{FDDBC12A-94A6-46FA-B2F7-056C24356C4B}" type="presOf" srcId="{73C6527F-D7FE-4540-9521-5F477673FBE8}" destId="{005F5E0B-0D2F-4BDF-9592-EF5D1463C193}" srcOrd="0" destOrd="0" presId="urn:microsoft.com/office/officeart/2005/8/layout/vList2"/>
    <dgm:cxn modelId="{DCF7DBCA-1F3D-4FA8-B4A6-881E42124AA4}" type="presOf" srcId="{E757E75F-B63B-4BDA-84DE-C1182707DE06}" destId="{CC7AD71D-C6E8-44A5-9E9C-9127E6F376B2}" srcOrd="0" destOrd="0" presId="urn:microsoft.com/office/officeart/2005/8/layout/vList2"/>
    <dgm:cxn modelId="{72009E2C-6817-45AE-8972-00648F2B8B7E}" srcId="{E757E75F-B63B-4BDA-84DE-C1182707DE06}" destId="{73C6527F-D7FE-4540-9521-5F477673FBE8}" srcOrd="0" destOrd="0" parTransId="{76C8BBDA-3503-4ED0-96A4-7F7E3F06B0E1}" sibTransId="{73C0EF5B-A2E4-4BAB-B31A-237A619D131A}"/>
    <dgm:cxn modelId="{DBE2C5FD-2537-4FC9-8363-26DC6CC24028}" type="presParOf" srcId="{CC7AD71D-C6E8-44A5-9E9C-9127E6F376B2}" destId="{005F5E0B-0D2F-4BDF-9592-EF5D1463C1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73D637-F167-424F-B8B2-CC113FC75C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0A7F06-7C31-467F-B880-DEC602D5C502}">
      <dgm:prSet custT="1"/>
      <dgm:spPr/>
      <dgm:t>
        <a:bodyPr/>
        <a:lstStyle/>
        <a:p>
          <a:pPr algn="ctr" rtl="0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Закона РК «Об образовании» повлекло внесение изменений и дополнений в 41 законодательный акт. Например, за нарушение обязанностей и норм педагогической этики педагогический работник может быть привлечен к ответственности. Эти меры ответственности внесены в Кодекс Республики Казахстан «Об административных правонарушениях», который дополнен новой главой 20-1, предусматривающей штрафы от 5 - до 50 - кратных месячных расчетных показателей, в частности за нарушение норм педагогической этики; за ненадлежащее выполнение обязанностей, предусмотренных законодательством в области образования, родителями; за ненадлежащее исполнение обязанностей руководителем организации образования, вследствие чего причинен легкий вред здоровью обучающихся и работников; за нарушение лицензионных требований и государственных общеобязательных стандартов образования.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78824-1695-48C3-A636-45669E04E3AC}" type="parTrans" cxnId="{A1774916-0657-4CEA-8699-1DCA74541F0D}">
      <dgm:prSet/>
      <dgm:spPr/>
      <dgm:t>
        <a:bodyPr/>
        <a:lstStyle/>
        <a:p>
          <a:endParaRPr lang="ru-RU"/>
        </a:p>
      </dgm:t>
    </dgm:pt>
    <dgm:pt modelId="{D9D7A5DA-F8C8-449E-86CA-AC98C5095FE6}" type="sibTrans" cxnId="{A1774916-0657-4CEA-8699-1DCA74541F0D}">
      <dgm:prSet/>
      <dgm:spPr/>
      <dgm:t>
        <a:bodyPr/>
        <a:lstStyle/>
        <a:p>
          <a:endParaRPr lang="ru-RU"/>
        </a:p>
      </dgm:t>
    </dgm:pt>
    <dgm:pt modelId="{263896CC-2EF2-4E1C-BFF5-4CBA68F2381D}" type="pres">
      <dgm:prSet presAssocID="{2773D637-F167-424F-B8B2-CC113FC75C12}" presName="linear" presStyleCnt="0">
        <dgm:presLayoutVars>
          <dgm:animLvl val="lvl"/>
          <dgm:resizeHandles val="exact"/>
        </dgm:presLayoutVars>
      </dgm:prSet>
      <dgm:spPr/>
    </dgm:pt>
    <dgm:pt modelId="{9F3909A3-D428-4CD7-A67A-B54FC3644778}" type="pres">
      <dgm:prSet presAssocID="{AD0A7F06-7C31-467F-B880-DEC602D5C502}" presName="parentText" presStyleLbl="node1" presStyleIdx="0" presStyleCnt="1" custScaleY="1348253">
        <dgm:presLayoutVars>
          <dgm:chMax val="0"/>
          <dgm:bulletEnabled val="1"/>
        </dgm:presLayoutVars>
      </dgm:prSet>
      <dgm:spPr/>
    </dgm:pt>
  </dgm:ptLst>
  <dgm:cxnLst>
    <dgm:cxn modelId="{6A8EB6F7-D78C-4C5E-97A0-58F950D32E04}" type="presOf" srcId="{2773D637-F167-424F-B8B2-CC113FC75C12}" destId="{263896CC-2EF2-4E1C-BFF5-4CBA68F2381D}" srcOrd="0" destOrd="0" presId="urn:microsoft.com/office/officeart/2005/8/layout/vList2"/>
    <dgm:cxn modelId="{0F41B2A7-6C7A-449F-AF68-0D379C8869ED}" type="presOf" srcId="{AD0A7F06-7C31-467F-B880-DEC602D5C502}" destId="{9F3909A3-D428-4CD7-A67A-B54FC3644778}" srcOrd="0" destOrd="0" presId="urn:microsoft.com/office/officeart/2005/8/layout/vList2"/>
    <dgm:cxn modelId="{A1774916-0657-4CEA-8699-1DCA74541F0D}" srcId="{2773D637-F167-424F-B8B2-CC113FC75C12}" destId="{AD0A7F06-7C31-467F-B880-DEC602D5C502}" srcOrd="0" destOrd="0" parTransId="{2AE78824-1695-48C3-A636-45669E04E3AC}" sibTransId="{D9D7A5DA-F8C8-449E-86CA-AC98C5095FE6}"/>
    <dgm:cxn modelId="{FC803D1C-D5AF-45D6-AA92-26A935514E27}" type="presParOf" srcId="{263896CC-2EF2-4E1C-BFF5-4CBA68F2381D}" destId="{9F3909A3-D428-4CD7-A67A-B54FC36447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59F15-4D7B-48E5-9D39-6C9A5BA17A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8AE486-E380-433D-83FC-257F998FB234}">
      <dgm:prSet custT="1"/>
      <dgm:spPr/>
      <dgm:t>
        <a:bodyPr/>
        <a:lstStyle/>
        <a:p>
          <a:pPr algn="ctr" rtl="0"/>
          <a:r>
            <a:rPr lang="ru-RU" sz="2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Вслед за Законом РК «Об образовании» и утвержденной Указом Президента Республики Казахстан от 7 декабря 2010 года Государственной программой развития образования был принят закон «О науке», который открывает широкие возможности для развития отечественной науки и реализации ее результатов.</a:t>
          </a:r>
          <a:br>
            <a:rPr lang="ru-RU" sz="235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Казахстан вступил в активную фазу своего индустриально-инновационного развития. Она характеризуется адаптацией сферы науки к современным экономическим условиям, что должно привести к коренным изменениям в организационном, кадровом, инфраструктурном и финансовом обеспечении развития науки, регулируемым соответствующей нормативно-правовой базой.</a:t>
          </a:r>
          <a:br>
            <a:rPr lang="ru-RU" sz="235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3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61754-B56F-4A50-993C-ABCEB3065C45}" type="parTrans" cxnId="{A03C28B0-03E9-4274-9AA6-6D6C7E342FDE}">
      <dgm:prSet/>
      <dgm:spPr/>
      <dgm:t>
        <a:bodyPr/>
        <a:lstStyle/>
        <a:p>
          <a:endParaRPr lang="ru-RU"/>
        </a:p>
      </dgm:t>
    </dgm:pt>
    <dgm:pt modelId="{F91FD52A-C9D5-4361-B1CB-CD15E029FBE2}" type="sibTrans" cxnId="{A03C28B0-03E9-4274-9AA6-6D6C7E342FDE}">
      <dgm:prSet/>
      <dgm:spPr/>
      <dgm:t>
        <a:bodyPr/>
        <a:lstStyle/>
        <a:p>
          <a:endParaRPr lang="ru-RU"/>
        </a:p>
      </dgm:t>
    </dgm:pt>
    <dgm:pt modelId="{25E1C0C0-E7EB-479D-B968-EC68B390D13B}" type="pres">
      <dgm:prSet presAssocID="{32959F15-4D7B-48E5-9D39-6C9A5BA17A27}" presName="linear" presStyleCnt="0">
        <dgm:presLayoutVars>
          <dgm:animLvl val="lvl"/>
          <dgm:resizeHandles val="exact"/>
        </dgm:presLayoutVars>
      </dgm:prSet>
      <dgm:spPr/>
    </dgm:pt>
    <dgm:pt modelId="{5967DFC7-34AD-405E-A253-37EC6C66327D}" type="pres">
      <dgm:prSet presAssocID="{808AE486-E380-433D-83FC-257F998FB23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3C28B0-03E9-4274-9AA6-6D6C7E342FDE}" srcId="{32959F15-4D7B-48E5-9D39-6C9A5BA17A27}" destId="{808AE486-E380-433D-83FC-257F998FB234}" srcOrd="0" destOrd="0" parTransId="{D6461754-B56F-4A50-993C-ABCEB3065C45}" sibTransId="{F91FD52A-C9D5-4361-B1CB-CD15E029FBE2}"/>
    <dgm:cxn modelId="{7DEBF6F5-9AB1-47AF-B730-064F01F67759}" type="presOf" srcId="{32959F15-4D7B-48E5-9D39-6C9A5BA17A27}" destId="{25E1C0C0-E7EB-479D-B968-EC68B390D13B}" srcOrd="0" destOrd="0" presId="urn:microsoft.com/office/officeart/2005/8/layout/vList2"/>
    <dgm:cxn modelId="{453C9D9B-B615-4ED7-A31C-36A458341892}" type="presOf" srcId="{808AE486-E380-433D-83FC-257F998FB234}" destId="{5967DFC7-34AD-405E-A253-37EC6C66327D}" srcOrd="0" destOrd="0" presId="urn:microsoft.com/office/officeart/2005/8/layout/vList2"/>
    <dgm:cxn modelId="{1E2735EC-07A5-418D-88DA-A985DCDA3666}" type="presParOf" srcId="{25E1C0C0-E7EB-479D-B968-EC68B390D13B}" destId="{5967DFC7-34AD-405E-A253-37EC6C6632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81AFA0-21B2-4DBD-ACC7-4EAC2A0CEA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EA03DC7-2667-4274-9FBF-16C67C8C8D88}">
      <dgm:prSet custT="1"/>
      <dgm:spPr/>
      <dgm:t>
        <a:bodyPr/>
        <a:lstStyle/>
        <a:p>
          <a:pPr algn="ctr" rtl="0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Определены основные направления развития науки Казахстана. Это поддержка инвестиций, направленных на развитие технологий; поощрение частного сектора для поддержки науки; поддержка необходимых для научной сферы услуг; поддержка науки и технологий в образовании; повышение качества фундаментальных исследований.</a:t>
          </a:r>
          <a:b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Следует отметить, что Казахстан обладает значительным научно-техническим потенциалом, представленным научными организациями различных форм собственности и ведомственной принадлежности. В рамках структурного реформирования науки намечено объединить ряд академических научных учреждений с передовыми вузами. Президент страны поручил оказывать прямую поддержку в создании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инновационно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-образовательных консорциумов. На базе ведущих университетов будут сосредоточены высокие технологии для проведения научных и прикладных исследований. Данным университетам будут присвоен статус инновационных университетов.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0C5EE-4CA5-4E09-BEC4-DA73C2CE3A90}" type="parTrans" cxnId="{A4503641-4F5A-4EA7-A596-DB912ACB9BD4}">
      <dgm:prSet/>
      <dgm:spPr/>
      <dgm:t>
        <a:bodyPr/>
        <a:lstStyle/>
        <a:p>
          <a:endParaRPr lang="ru-RU"/>
        </a:p>
      </dgm:t>
    </dgm:pt>
    <dgm:pt modelId="{1670504F-4DAA-4619-A502-73E00CA639C7}" type="sibTrans" cxnId="{A4503641-4F5A-4EA7-A596-DB912ACB9BD4}">
      <dgm:prSet/>
      <dgm:spPr/>
      <dgm:t>
        <a:bodyPr/>
        <a:lstStyle/>
        <a:p>
          <a:endParaRPr lang="ru-RU"/>
        </a:p>
      </dgm:t>
    </dgm:pt>
    <dgm:pt modelId="{E36D0386-BAB5-45F1-A3BB-C6209A353FBC}" type="pres">
      <dgm:prSet presAssocID="{E081AFA0-21B2-4DBD-ACC7-4EAC2A0CE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6AFD15-3141-487A-A737-9E3BA14048CD}" type="pres">
      <dgm:prSet presAssocID="{5EA03DC7-2667-4274-9FBF-16C67C8C8D88}" presName="parentText" presStyleLbl="node1" presStyleIdx="0" presStyleCnt="1" custLinFactNeighborX="-336" custLinFactNeighborY="-8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BE796-A67E-4261-9080-67B433B852F8}" type="presOf" srcId="{E081AFA0-21B2-4DBD-ACC7-4EAC2A0CEA4D}" destId="{E36D0386-BAB5-45F1-A3BB-C6209A353FBC}" srcOrd="0" destOrd="0" presId="urn:microsoft.com/office/officeart/2005/8/layout/vList2"/>
    <dgm:cxn modelId="{A4503641-4F5A-4EA7-A596-DB912ACB9BD4}" srcId="{E081AFA0-21B2-4DBD-ACC7-4EAC2A0CEA4D}" destId="{5EA03DC7-2667-4274-9FBF-16C67C8C8D88}" srcOrd="0" destOrd="0" parTransId="{6F20C5EE-4CA5-4E09-BEC4-DA73C2CE3A90}" sibTransId="{1670504F-4DAA-4619-A502-73E00CA639C7}"/>
    <dgm:cxn modelId="{0CD29A91-C0C5-4099-A99C-70C8130FCB05}" type="presOf" srcId="{5EA03DC7-2667-4274-9FBF-16C67C8C8D88}" destId="{3B6AFD15-3141-487A-A737-9E3BA14048CD}" srcOrd="0" destOrd="0" presId="urn:microsoft.com/office/officeart/2005/8/layout/vList2"/>
    <dgm:cxn modelId="{94843107-21A9-41DC-89F1-C32E39ECB11D}" type="presParOf" srcId="{E36D0386-BAB5-45F1-A3BB-C6209A353FBC}" destId="{3B6AFD15-3141-487A-A737-9E3BA14048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B71AF7-234A-4004-905D-E1C2931BC9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225BA1-BD97-4C9A-9F88-71DDC907246A}">
      <dgm:prSet custT="1"/>
      <dgm:spPr/>
      <dgm:t>
        <a:bodyPr/>
        <a:lstStyle/>
        <a:p>
          <a:pPr algn="ctr" rtl="0"/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Основными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принципами государственной политики в области науки являются: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95E1A-9597-4AE8-8059-5A37FB34A2E7}" type="parTrans" cxnId="{B5ED1715-9B1B-41F9-9109-63A817C57537}">
      <dgm:prSet/>
      <dgm:spPr/>
      <dgm:t>
        <a:bodyPr/>
        <a:lstStyle/>
        <a:p>
          <a:endParaRPr lang="ru-RU"/>
        </a:p>
      </dgm:t>
    </dgm:pt>
    <dgm:pt modelId="{E58A4D34-923D-4D51-B523-AF8C696F9AF5}" type="sibTrans" cxnId="{B5ED1715-9B1B-41F9-9109-63A817C57537}">
      <dgm:prSet/>
      <dgm:spPr/>
      <dgm:t>
        <a:bodyPr/>
        <a:lstStyle/>
        <a:p>
          <a:endParaRPr lang="ru-RU"/>
        </a:p>
      </dgm:t>
    </dgm:pt>
    <dgm:pt modelId="{A9C89034-3CF7-4DCB-B760-0CAD55440A5E}" type="pres">
      <dgm:prSet presAssocID="{8BB71AF7-234A-4004-905D-E1C2931BC9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27D06-0575-4EC8-85DF-11D75C718975}" type="pres">
      <dgm:prSet presAssocID="{82225BA1-BD97-4C9A-9F88-71DDC90724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63492-29E5-4AFD-A811-8D6BE82B3E69}" type="presOf" srcId="{8BB71AF7-234A-4004-905D-E1C2931BC98B}" destId="{A9C89034-3CF7-4DCB-B760-0CAD55440A5E}" srcOrd="0" destOrd="0" presId="urn:microsoft.com/office/officeart/2005/8/layout/vList2"/>
    <dgm:cxn modelId="{9317FA08-BC56-4708-8D91-C34E424C3ED9}" type="presOf" srcId="{82225BA1-BD97-4C9A-9F88-71DDC907246A}" destId="{2B727D06-0575-4EC8-85DF-11D75C718975}" srcOrd="0" destOrd="0" presId="urn:microsoft.com/office/officeart/2005/8/layout/vList2"/>
    <dgm:cxn modelId="{B5ED1715-9B1B-41F9-9109-63A817C57537}" srcId="{8BB71AF7-234A-4004-905D-E1C2931BC98B}" destId="{82225BA1-BD97-4C9A-9F88-71DDC907246A}" srcOrd="0" destOrd="0" parTransId="{5D295E1A-9597-4AE8-8059-5A37FB34A2E7}" sibTransId="{E58A4D34-923D-4D51-B523-AF8C696F9AF5}"/>
    <dgm:cxn modelId="{0DAD841C-F64E-4A86-9E75-5CB7D2F72A7E}" type="presParOf" srcId="{A9C89034-3CF7-4DCB-B760-0CAD55440A5E}" destId="{2B727D06-0575-4EC8-85DF-11D75C7189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B86576-E1DF-4BB1-B75B-2F356B92FF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3F8F828-2C61-4BF6-A516-A530ECEFE5F3}">
      <dgm:prSet custT="1"/>
      <dgm:spPr/>
      <dgm:t>
        <a:bodyPr/>
        <a:lstStyle/>
        <a:p>
          <a:pPr algn="ctr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выбор и стимулирование приоритетных направлений научного и научно-технического развития в соответствии с национальными интересами и долгосрочными целями социально-экономического развития страны и мобилизация ресурсов для их реализации;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34E5B-991B-467A-A028-8C6369292109}" type="parTrans" cxnId="{E49FAE88-34D7-444C-A0E9-8A24E1697E7F}">
      <dgm:prSet/>
      <dgm:spPr/>
      <dgm:t>
        <a:bodyPr/>
        <a:lstStyle/>
        <a:p>
          <a:endParaRPr lang="ru-RU"/>
        </a:p>
      </dgm:t>
    </dgm:pt>
    <dgm:pt modelId="{01C36383-73EF-4CAA-A443-DFE9918DE162}" type="sibTrans" cxnId="{E49FAE88-34D7-444C-A0E9-8A24E1697E7F}">
      <dgm:prSet/>
      <dgm:spPr/>
      <dgm:t>
        <a:bodyPr/>
        <a:lstStyle/>
        <a:p>
          <a:endParaRPr lang="ru-RU"/>
        </a:p>
      </dgm:t>
    </dgm:pt>
    <dgm:pt modelId="{067A3781-C9DD-4748-B6EF-47F38B386576}" type="pres">
      <dgm:prSet presAssocID="{BFB86576-E1DF-4BB1-B75B-2F356B92FF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F352E-CEF0-492D-AF36-86709089C89E}" type="pres">
      <dgm:prSet presAssocID="{F3F8F828-2C61-4BF6-A516-A530ECEFE5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7301E-DA1A-40F1-AFAC-DC04AE98B0A6}" type="presOf" srcId="{BFB86576-E1DF-4BB1-B75B-2F356B92FF7A}" destId="{067A3781-C9DD-4748-B6EF-47F38B386576}" srcOrd="0" destOrd="0" presId="urn:microsoft.com/office/officeart/2005/8/layout/vList2"/>
    <dgm:cxn modelId="{671EBC58-18EA-4416-81D3-2165BFBB14B6}" type="presOf" srcId="{F3F8F828-2C61-4BF6-A516-A530ECEFE5F3}" destId="{0BEF352E-CEF0-492D-AF36-86709089C89E}" srcOrd="0" destOrd="0" presId="urn:microsoft.com/office/officeart/2005/8/layout/vList2"/>
    <dgm:cxn modelId="{E49FAE88-34D7-444C-A0E9-8A24E1697E7F}" srcId="{BFB86576-E1DF-4BB1-B75B-2F356B92FF7A}" destId="{F3F8F828-2C61-4BF6-A516-A530ECEFE5F3}" srcOrd="0" destOrd="0" parTransId="{00D34E5B-991B-467A-A028-8C6369292109}" sibTransId="{01C36383-73EF-4CAA-A443-DFE9918DE162}"/>
    <dgm:cxn modelId="{0583FDD6-C197-4F66-B169-392141F8B7C1}" type="presParOf" srcId="{067A3781-C9DD-4748-B6EF-47F38B386576}" destId="{0BEF352E-CEF0-492D-AF36-86709089C8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B32B6-A9F6-491C-AE8C-6479E88FB931}">
      <dsp:nvSpPr>
        <dsp:cNvPr id="0" name=""/>
        <dsp:cNvSpPr/>
      </dsp:nvSpPr>
      <dsp:spPr>
        <a:xfrm>
          <a:off x="0" y="216335"/>
          <a:ext cx="7010826" cy="561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Казахстан признается мировым сообществом как страна с рыночной экономикой. За короткий исторический период обретения независимости Казахстан сделал прорыв в экономике, </a:t>
          </a:r>
          <a:r>
            <a:rPr lang="ru-RU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интегрируясь</a:t>
          </a: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мировую цивилизацию, используя новые прогрессивные технологии. Определены перспективы социально-экономического развития страны</a:t>
          </a: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3000" kern="1200" dirty="0" smtClean="0"/>
            <a:t/>
          </a:r>
          <a:br>
            <a:rPr lang="ru-RU" sz="3000" kern="1200" dirty="0" smtClean="0"/>
          </a:br>
          <a:endParaRPr lang="ru-RU" sz="3000" kern="1200" dirty="0"/>
        </a:p>
      </dsp:txBody>
      <dsp:txXfrm>
        <a:off x="274151" y="490486"/>
        <a:ext cx="6462524" cy="50676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968B1-4C5D-484C-A7B9-3EF8FBC10D4C}">
      <dsp:nvSpPr>
        <dsp:cNvPr id="0" name=""/>
        <dsp:cNvSpPr/>
      </dsp:nvSpPr>
      <dsp:spPr>
        <a:xfrm>
          <a:off x="0" y="0"/>
          <a:ext cx="7226850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формирование и размещение государственных заказов по науке и технике</a:t>
          </a:r>
          <a:r>
            <a:rPr lang="ru-RU" sz="1700" kern="1200" dirty="0" smtClean="0"/>
            <a:t>;</a:t>
          </a:r>
          <a:endParaRPr lang="ru-RU" sz="1700" kern="1200" dirty="0"/>
        </a:p>
      </dsp:txBody>
      <dsp:txXfrm>
        <a:off x="32041" y="32041"/>
        <a:ext cx="7162768" cy="5922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4487A-976D-4400-AD72-3AB53B294AA1}">
      <dsp:nvSpPr>
        <dsp:cNvPr id="0" name=""/>
        <dsp:cNvSpPr/>
      </dsp:nvSpPr>
      <dsp:spPr>
        <a:xfrm>
          <a:off x="0" y="0"/>
          <a:ext cx="7226850" cy="1420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создание необходимых экономических условий для развития научной, научно-технической и инновационной деятельности, предпринимательства и других форм рыночной инфраструктуры в области научной и научно-технической деятельности;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34" y="69334"/>
        <a:ext cx="7088182" cy="12816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103FC-8858-4896-B3A3-29C50764743D}">
      <dsp:nvSpPr>
        <dsp:cNvPr id="0" name=""/>
        <dsp:cNvSpPr/>
      </dsp:nvSpPr>
      <dsp:spPr>
        <a:xfrm>
          <a:off x="0" y="216023"/>
          <a:ext cx="7226850" cy="1360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финансирование научных исследований из государственного бюджета на уровне, обеспечивающем реализацию национальных приоритетов Республики Казахстан, и содействие финансированию научных разработок из других источников;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29" y="282452"/>
        <a:ext cx="7093992" cy="1227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DAB34-C873-4DA3-B826-21101B9E1BC5}">
      <dsp:nvSpPr>
        <dsp:cNvPr id="0" name=""/>
        <dsp:cNvSpPr/>
      </dsp:nvSpPr>
      <dsp:spPr>
        <a:xfrm>
          <a:off x="0" y="14285"/>
          <a:ext cx="722685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интеграция науки, научно-технических разработок, производства и образования;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44442"/>
        <a:ext cx="7166536" cy="5574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D1A11-A73F-405D-99B4-6A3156628C7D}">
      <dsp:nvSpPr>
        <dsp:cNvPr id="0" name=""/>
        <dsp:cNvSpPr/>
      </dsp:nvSpPr>
      <dsp:spPr>
        <a:xfrm>
          <a:off x="0" y="76887"/>
          <a:ext cx="7226850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6) подготовка высококвалифицированных кадров по наиболее приоритетным направлениям науки и научно-технической деятельности;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54" y="141141"/>
        <a:ext cx="7098342" cy="11877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4D006-528A-4FDC-AD6E-C366E060F9BA}">
      <dsp:nvSpPr>
        <dsp:cNvPr id="0" name=""/>
        <dsp:cNvSpPr/>
      </dsp:nvSpPr>
      <dsp:spPr>
        <a:xfrm>
          <a:off x="0" y="0"/>
          <a:ext cx="7226850" cy="1938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7) развитие демократических форм организации и управления наукой, в том числе обеспечение взаимодействия государственных органов, научных организаций и научной общественности в формировании и реализации научно-технической политики;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54" y="94654"/>
        <a:ext cx="7037542" cy="17496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B9755-3D19-4C6C-9A1F-BD0819FE2B61}">
      <dsp:nvSpPr>
        <dsp:cNvPr id="0" name=""/>
        <dsp:cNvSpPr/>
      </dsp:nvSpPr>
      <dsp:spPr>
        <a:xfrm>
          <a:off x="0" y="37930"/>
          <a:ext cx="722685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8) учет требований экологической безопасности;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67630"/>
        <a:ext cx="7167450" cy="549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0A3D1-B24E-49E3-9138-42C810943BF0}">
      <dsp:nvSpPr>
        <dsp:cNvPr id="0" name=""/>
        <dsp:cNvSpPr/>
      </dsp:nvSpPr>
      <dsp:spPr>
        <a:xfrm>
          <a:off x="0" y="9464"/>
          <a:ext cx="722685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9) развитие международного научного и научно-технического сотрудничества;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35" y="54699"/>
        <a:ext cx="7136380" cy="83616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514C3-0EC0-46F6-8C0F-6E9D5D115E8F}">
      <dsp:nvSpPr>
        <dsp:cNvPr id="0" name=""/>
        <dsp:cNvSpPr/>
      </dsp:nvSpPr>
      <dsp:spPr>
        <a:xfrm>
          <a:off x="0" y="191"/>
          <a:ext cx="7226850" cy="1079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10) свобода распространения научно-технической информации и пропаганда научно-технических достижений.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08" y="52899"/>
        <a:ext cx="7121434" cy="9743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2A25F-C5C3-44C9-AB93-CC9029F1F17F}">
      <dsp:nvSpPr>
        <dsp:cNvPr id="0" name=""/>
        <dsp:cNvSpPr/>
      </dsp:nvSpPr>
      <dsp:spPr>
        <a:xfrm>
          <a:off x="0" y="38946"/>
          <a:ext cx="6840760" cy="6186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прорыв к новому качеству образования, прорыв в развитии науки и инноваций. Очень важным моментом является введение категории Исследовательские университеты. Они будут развиваться по специальным целевым программам, утвержденным Правительством и поддерживающим научные исследования высокого уровня и выход их результатов в практику. Для таких университетов одним из обязательных требований будет не только развитие науки у себя, но и эффективное взаимодействие с научными организациями – НИИ и Центрами, и коммерциализация исследований.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015" y="340961"/>
        <a:ext cx="6236730" cy="5582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DB9DC-D895-4AC9-9292-DE12D68E63CD}">
      <dsp:nvSpPr>
        <dsp:cNvPr id="0" name=""/>
        <dsp:cNvSpPr/>
      </dsp:nvSpPr>
      <dsp:spPr>
        <a:xfrm>
          <a:off x="0" y="2918"/>
          <a:ext cx="6840760" cy="5970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этом контексте возрастают роль и значение современной системы образования, человеческого капитала как критериев уровня общественного развития, составляющих основы нового качества жизни общества и являющихся важнейшими факторами, базой экономической мощи и национальной безопасности страны.</a:t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Казахстане создана необходимая законодательная база для функционирования системы образования. Закон Республики Казахстан «Об образовании», который был принят 27 июля 2007 года базируется на современных идеях и принципах, учитывает тенденции мирового образовательного прогресса. </a:t>
          </a:r>
          <a:r>
            <a:rPr lang="ru-RU" sz="1100" kern="1200" dirty="0" smtClean="0"/>
            <a:t/>
          </a:r>
          <a:br>
            <a:rPr lang="ru-RU" sz="1100" kern="1200" dirty="0" smtClean="0"/>
          </a:br>
          <a:endParaRPr lang="ru-RU" sz="1100" kern="1200" dirty="0"/>
        </a:p>
      </dsp:txBody>
      <dsp:txXfrm>
        <a:off x="291472" y="294390"/>
        <a:ext cx="6257816" cy="538788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235CB-E588-4289-BD4C-7AB3358008D7}">
      <dsp:nvSpPr>
        <dsp:cNvPr id="0" name=""/>
        <dsp:cNvSpPr/>
      </dsp:nvSpPr>
      <dsp:spPr>
        <a:xfrm>
          <a:off x="0" y="0"/>
          <a:ext cx="7212741" cy="504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Закону Республики Казахстан «Об образовании» от 27 июля 2007 года обучающиеся и воспитанники имеют право: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63" y="14763"/>
        <a:ext cx="7183215" cy="47453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AE9E3-9A85-48A8-8E01-E57429065BF3}">
      <dsp:nvSpPr>
        <dsp:cNvPr id="0" name=""/>
        <dsp:cNvSpPr/>
      </dsp:nvSpPr>
      <dsp:spPr>
        <a:xfrm>
          <a:off x="0" y="3938"/>
          <a:ext cx="7226850" cy="60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на получение образования в соответствии с государственными общеобязательными стандартами образования</a:t>
          </a:r>
          <a:r>
            <a:rPr lang="ru-RU" sz="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4" y="33642"/>
        <a:ext cx="7167442" cy="549085"/>
      </dsp:txXfrm>
    </dsp:sp>
    <dsp:sp modelId="{84281796-F2FE-468F-96F4-9FD20E3874B4}">
      <dsp:nvSpPr>
        <dsp:cNvPr id="0" name=""/>
        <dsp:cNvSpPr/>
      </dsp:nvSpPr>
      <dsp:spPr>
        <a:xfrm>
          <a:off x="0" y="621213"/>
          <a:ext cx="7226850" cy="60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обучение в рамках государственных общеобязательных стандартов образования по индивидуальным учебным планам, ускоренным образовательным программам по решению Совета организации образования</a:t>
          </a:r>
          <a:r>
            <a:rPr lang="ru-RU" sz="500" kern="1200" dirty="0" smtClean="0"/>
            <a:t>;</a:t>
          </a:r>
          <a:endParaRPr lang="ru-RU" sz="500" kern="1200" dirty="0"/>
        </a:p>
      </dsp:txBody>
      <dsp:txXfrm>
        <a:off x="29704" y="650917"/>
        <a:ext cx="7167442" cy="549085"/>
      </dsp:txXfrm>
    </dsp:sp>
    <dsp:sp modelId="{15C6C437-8A5D-4205-AA52-5EC2EB4CD170}">
      <dsp:nvSpPr>
        <dsp:cNvPr id="0" name=""/>
        <dsp:cNvSpPr/>
      </dsp:nvSpPr>
      <dsp:spPr>
        <a:xfrm>
          <a:off x="0" y="1238489"/>
          <a:ext cx="7226850" cy="60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получение дополнительных образовательных услуг, знаний, согласно своим склонностям и потребностям, выбор альтернативных курсов в соответствии с учебными планами</a:t>
          </a:r>
          <a:r>
            <a:rPr lang="ru-RU" sz="500" kern="1200" dirty="0" smtClean="0"/>
            <a:t>;</a:t>
          </a:r>
          <a:endParaRPr lang="ru-RU" sz="500" kern="1200" dirty="0"/>
        </a:p>
      </dsp:txBody>
      <dsp:txXfrm>
        <a:off x="29704" y="1268193"/>
        <a:ext cx="7167442" cy="549085"/>
      </dsp:txXfrm>
    </dsp:sp>
    <dsp:sp modelId="{C4E6B887-603A-48FD-B7F6-71E800A63C47}">
      <dsp:nvSpPr>
        <dsp:cNvPr id="0" name=""/>
        <dsp:cNvSpPr/>
      </dsp:nvSpPr>
      <dsp:spPr>
        <a:xfrm>
          <a:off x="0" y="1855764"/>
          <a:ext cx="7226850" cy="332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участие в управлении организациями образования</a:t>
          </a:r>
          <a:r>
            <a:rPr lang="ru-RU" sz="500" kern="1200" dirty="0" smtClean="0"/>
            <a:t>;</a:t>
          </a:r>
          <a:endParaRPr lang="ru-RU" sz="500" kern="1200" dirty="0"/>
        </a:p>
      </dsp:txBody>
      <dsp:txXfrm>
        <a:off x="16235" y="1871999"/>
        <a:ext cx="7194380" cy="300102"/>
      </dsp:txXfrm>
    </dsp:sp>
    <dsp:sp modelId="{EF7216B1-ECFC-4F1B-BD08-8140B294598E}">
      <dsp:nvSpPr>
        <dsp:cNvPr id="0" name=""/>
        <dsp:cNvSpPr/>
      </dsp:nvSpPr>
      <dsp:spPr>
        <a:xfrm>
          <a:off x="0" y="2197118"/>
          <a:ext cx="7226850" cy="827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восстановление и перевод из одного учебного заведения в другое, с одной специальности на другую или с одной формы обучения на другую, из негосударственного в государственное учебное заведение в порядке, установленном центральным исполнительным органом Республики Казахстан в области образования;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88" y="2237506"/>
        <a:ext cx="7146074" cy="746580"/>
      </dsp:txXfrm>
    </dsp:sp>
    <dsp:sp modelId="{A7C5A1DD-B947-43D4-887C-986AE0F8B52A}">
      <dsp:nvSpPr>
        <dsp:cNvPr id="0" name=""/>
        <dsp:cNvSpPr/>
      </dsp:nvSpPr>
      <dsp:spPr>
        <a:xfrm>
          <a:off x="0" y="3033257"/>
          <a:ext cx="7226850" cy="60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6) бесплатное пользование информационными ресурсами библиотек организаций образования; обеспечение учебниками, учебно-методическими комплексами и учебно-методическими пособиями в порядке, установленном Правительством Республики Казахстан;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4" y="3062961"/>
        <a:ext cx="7167442" cy="549085"/>
      </dsp:txXfrm>
    </dsp:sp>
    <dsp:sp modelId="{5AF739BA-95EF-4C87-86C6-B6F2054071D1}">
      <dsp:nvSpPr>
        <dsp:cNvPr id="0" name=""/>
        <dsp:cNvSpPr/>
      </dsp:nvSpPr>
      <dsp:spPr>
        <a:xfrm>
          <a:off x="0" y="3650532"/>
          <a:ext cx="7226850" cy="60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7) получение информации о положении в сфере занятости населения и профессионально-диагностическое обследование в порядке, установленном Правительством Республики Казахстан</a:t>
          </a:r>
          <a:r>
            <a:rPr lang="ru-RU" sz="500" kern="1200" dirty="0" smtClean="0"/>
            <a:t>;</a:t>
          </a:r>
          <a:endParaRPr lang="ru-RU" sz="500" kern="1200" dirty="0"/>
        </a:p>
      </dsp:txBody>
      <dsp:txXfrm>
        <a:off x="29704" y="3680236"/>
        <a:ext cx="7167442" cy="549085"/>
      </dsp:txXfrm>
    </dsp:sp>
    <dsp:sp modelId="{19825C79-08B7-4A6E-9DAE-19FBB023D63D}">
      <dsp:nvSpPr>
        <dsp:cNvPr id="0" name=""/>
        <dsp:cNvSpPr/>
      </dsp:nvSpPr>
      <dsp:spPr>
        <a:xfrm>
          <a:off x="0" y="4267808"/>
          <a:ext cx="7226850" cy="60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8) свободное выражение собственных мнений и убеждений;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4" y="4297512"/>
        <a:ext cx="7167442" cy="549085"/>
      </dsp:txXfrm>
    </dsp:sp>
    <dsp:sp modelId="{72A95C56-4728-46D7-8672-177ABBCABA3C}">
      <dsp:nvSpPr>
        <dsp:cNvPr id="0" name=""/>
        <dsp:cNvSpPr/>
      </dsp:nvSpPr>
      <dsp:spPr>
        <a:xfrm>
          <a:off x="0" y="4885083"/>
          <a:ext cx="7226850" cy="60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9) уважение своего человеческого достоинства;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4" y="4914787"/>
        <a:ext cx="7167442" cy="549085"/>
      </dsp:txXfrm>
    </dsp:sp>
    <dsp:sp modelId="{6DF53568-B58C-4BA2-A058-055188D6A09A}">
      <dsp:nvSpPr>
        <dsp:cNvPr id="0" name=""/>
        <dsp:cNvSpPr/>
      </dsp:nvSpPr>
      <dsp:spPr>
        <a:xfrm>
          <a:off x="0" y="5502359"/>
          <a:ext cx="7226850" cy="60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10) поощрение и вознаграждение за успехи в учебе, научной и творческой деятельности.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4" y="5532063"/>
        <a:ext cx="7167442" cy="54908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2C39F-2687-420C-A1D7-AE2E2C73DE6B}">
      <dsp:nvSpPr>
        <dsp:cNvPr id="0" name=""/>
        <dsp:cNvSpPr/>
      </dsp:nvSpPr>
      <dsp:spPr>
        <a:xfrm>
          <a:off x="0" y="6323"/>
          <a:ext cx="6840760" cy="6468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и воспитанники всех организаций образования очной формы обучения, независимо от форм собственности и ведомственной подчиненности, имеют право:</a:t>
          </a:r>
          <a:b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на льготный проезд на общественном транспорте (кроме такси) по решению местных представительных органов;</a:t>
          </a:r>
          <a:b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совмещение обучения с работой в свободное от учебы время;</a:t>
          </a:r>
          <a:b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отсрочку от призыва на воинскую службу в соответствии с законодательством Республики Казахстан.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766" y="322089"/>
        <a:ext cx="6209228" cy="58369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DF7BE-2D15-4C2A-BBB2-6A2AFA2301B0}">
      <dsp:nvSpPr>
        <dsp:cNvPr id="0" name=""/>
        <dsp:cNvSpPr/>
      </dsp:nvSpPr>
      <dsp:spPr>
        <a:xfrm>
          <a:off x="0" y="3094"/>
          <a:ext cx="6840760" cy="6330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Отдельным категориям обучающихся в организациях образования выплачиваются государственные стипендии в порядке, установленном Правительством Республики Казахстан.</a:t>
          </a:r>
          <a:b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и воспитанники, принятые на обучение в соответствии с государственным образовательным заказом, обеспечиваются организациями образования местами в общежитиях в установленном ими порядке.</a:t>
          </a:r>
          <a:b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и воспитанники обязаны овладевать знаниями, умениями и практическими навыками в объеме государственных общеобязательных стандартов образования, соблюдать правила внутреннего распорядка, выполнять другие требования, предусмотренные уставом организации образования. Обучающиеся и воспитанники обязаны заботиться о своем здоровье, стремиться к духовному и физическому самосовершенствованию.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030" y="312124"/>
        <a:ext cx="6222700" cy="571245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6848D-E952-4297-AD62-DA8761C0F79F}">
      <dsp:nvSpPr>
        <dsp:cNvPr id="0" name=""/>
        <dsp:cNvSpPr/>
      </dsp:nvSpPr>
      <dsp:spPr>
        <a:xfrm>
          <a:off x="0" y="3058"/>
          <a:ext cx="6840760" cy="6258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нарушение обязанностей обучающимися, воспитанниками к ним могут быть применены меры дисциплинарного воздействия, предусмотренные уставом организации образования, либо договором (контрактом).</a:t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Государство создает все условия для обучения студента и получения им знаний, соответствующих современному уровню развития науки, техники и культуры. В свою очередь человек, несущий почетное звание студента, не должен забывать о своих обязанностях, соблюдать Законы Республики Казахстан в области образования, Устав вуза, Правила внутреннего распорядка и другие Положения, имеющиеся в учебной части вуза.</a:t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19" y="308577"/>
        <a:ext cx="6229722" cy="564754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4FBE9-FA69-4650-8107-6FD7950744AA}">
      <dsp:nvSpPr>
        <dsp:cNvPr id="0" name=""/>
        <dsp:cNvSpPr/>
      </dsp:nvSpPr>
      <dsp:spPr>
        <a:xfrm>
          <a:off x="0" y="2415"/>
          <a:ext cx="6840760" cy="6259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985838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985838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Список литературы: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1</a:t>
          </a: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. Конституция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Республики Казахстан (принята на республиканском референдуме 30 августа 1995 г. (с изменениями и дополнениями по состоянию на 02.02.2011 г.)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2. Послание Президента Республики Казахстан Н. Назарбаева народу Казахстана «Казахстанский путь – 2050: Единая цель, единые интересы, единое будущее». // Казахстанская правда, 2014, 18 января.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3. Закон Республики Казахстан «О науке». Астана,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Акорда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18 февраля 2011 года. № 407-IV ЗРК. 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4. Закон Республики Казахстан от 24.10.2011 N 487-IV. "О внесении изменений и дополнений в Закон Республики Казахстан "Об образовании".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5. Закон Республики Казахстан  «О государственных закупках»  от 21 июля 2007 года N 303-III. //«Казахстанская правда», 2007, 7 августа. N 121. 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6. Программа развития образования РК 2011-2020 гг. от 7 декабря 2010 года. // "Казахстанская правда" от 14.12.2010 г., № 338.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81" y="307996"/>
        <a:ext cx="6229598" cy="5648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F7CB8-7B2F-4B76-91A2-47AE73E97390}">
      <dsp:nvSpPr>
        <dsp:cNvPr id="0" name=""/>
        <dsp:cNvSpPr/>
      </dsp:nvSpPr>
      <dsp:spPr>
        <a:xfrm>
          <a:off x="0" y="2344"/>
          <a:ext cx="6840760" cy="6614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Приобретенный суверенитет в 1991 году поставил перед Республикой Казахстан важнейшую задачу – вхождение в мировое сообщество, а, стало быть, перед отечественной системой образования – задачу гармонизации с международным образовательным пространством. В этой связи государственная политика в области образования осуществлялась в направлении реформирования законодательной базы, системы управления и финансирования образования в контексте поставленной задачи. </a:t>
          </a:r>
          <a:b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Равный доступ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казахстанцев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знаниям во многом зависит от правовой базы и модели национального образования. Создание конкурентоспособной образовательной системы - глобальная задача, поставленная перед нами, ведь мы строим сильный, процветающий Казахстан. На это и нацелен  Закон Республики Казахстан «Об образовании» от 27 июля 2007 года.</a:t>
          </a:r>
          <a:b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876" y="325220"/>
        <a:ext cx="6195008" cy="5968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F5E0B-0D2F-4BDF-9592-EF5D1463C193}">
      <dsp:nvSpPr>
        <dsp:cNvPr id="0" name=""/>
        <dsp:cNvSpPr/>
      </dsp:nvSpPr>
      <dsp:spPr>
        <a:xfrm>
          <a:off x="0" y="254"/>
          <a:ext cx="7226850" cy="6336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 РК создает более благоприятное правовое поле для подготовки кадров не только по массовым профессиям технического и обслуживающего труда, но и по редким профессиям. Как уже сказано, введен новый уровень образования –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послесреднее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Учебные программы тут направлены на подготовку младших специалистов обслуживающего и управленческого труда по гуманитарным специальностям. Срок освоения этих программ составляет, как правило, один-два года. Законодательно закрепляется трехступенчатая модель подготовки кадров высшего и послевузовского образования (бакалавр – магистр – доктор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основанная на накопительной кредитной системе обучения. Это соответствует положениям Болонской декларации и международным стандартам. 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308" y="309562"/>
        <a:ext cx="6608234" cy="5717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909A3-D428-4CD7-A67A-B54FC3644778}">
      <dsp:nvSpPr>
        <dsp:cNvPr id="0" name=""/>
        <dsp:cNvSpPr/>
      </dsp:nvSpPr>
      <dsp:spPr>
        <a:xfrm>
          <a:off x="0" y="78796"/>
          <a:ext cx="6840760" cy="6461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Закона РК «Об образовании» повлекло внесение изменений и дополнений в 41 законодательный акт. Например, за нарушение обязанностей и норм педагогической этики педагогический работник может быть привлечен к ответственности. Эти меры ответственности внесены в Кодекс Республики Казахстан «Об административных правонарушениях», который дополнен новой главой 20-1, предусматривающей штрафы от 5 - до 50 - кратных месячных расчетных показателей, в частности за нарушение норм педагогической этики; за ненадлежащее выполнение обязанностей, предусмотренных законодательством в области образования, родителями; за ненадлежащее исполнение обязанностей руководителем организации образования, вследствие чего причинен легкий вред здоровью обучающихся и работников; за нарушение лицензионных требований и государственных общеобязательных стандартов образования.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412" y="394208"/>
        <a:ext cx="6209936" cy="58304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7DFC7-34AD-405E-A253-37EC6C66327D}">
      <dsp:nvSpPr>
        <dsp:cNvPr id="0" name=""/>
        <dsp:cNvSpPr/>
      </dsp:nvSpPr>
      <dsp:spPr>
        <a:xfrm>
          <a:off x="0" y="2699"/>
          <a:ext cx="6840760" cy="6187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445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Вслед за Законом РК «Об образовании» и утвержденной Указом Президента Республики Казахстан от 7 декабря 2010 года Государственной программой развития образования был принят закон «О науке», который открывает широкие возможности для развития отечественной науки и реализации ее результатов.</a:t>
          </a:r>
          <a:br>
            <a:rPr lang="ru-RU" sz="2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Казахстан вступил в активную фазу своего индустриально-инновационного развития. Она характеризуется адаптацией сферы науки к современным экономическим условиям, что должно привести к коренным изменениям в организационном, кадровом, инфраструктурном и финансовом обеспечении развития науки, регулируемым соответствующей нормативно-правовой базой.</a:t>
          </a:r>
          <a:br>
            <a:rPr lang="ru-RU" sz="2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3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039" y="304738"/>
        <a:ext cx="6236682" cy="55832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FD15-3141-487A-A737-9E3BA14048CD}">
      <dsp:nvSpPr>
        <dsp:cNvPr id="0" name=""/>
        <dsp:cNvSpPr/>
      </dsp:nvSpPr>
      <dsp:spPr>
        <a:xfrm>
          <a:off x="0" y="0"/>
          <a:ext cx="7226850" cy="6737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Определены основные направления развития науки Казахстана. Это поддержка инвестиций, направленных на развитие технологий; поощрение частного сектора для поддержки науки; поддержка необходимых для научной сферы услуг; поддержка науки и технологий в образовании; повышение качества фундаментальных исследований.</a:t>
          </a:r>
          <a:b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Следует отметить, что Казахстан обладает значительным научно-техническим потенциалом, представленным научными организациями различных форм собственности и ведомственной принадлежности. В рамках структурного реформирования науки намечено объединить ряд академических научных учреждений с передовыми вузами. Президент страны поручил оказывать прямую поддержку в создании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инновационно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-образовательных консорциумов. На базе ведущих университетов будут сосредоточены высокие технологии для проведения научных и прикладных исследований. Данным университетам будут присвоен статус инновационных университетов.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874" y="328874"/>
        <a:ext cx="6569102" cy="60792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7D06-0575-4EC8-85DF-11D75C718975}">
      <dsp:nvSpPr>
        <dsp:cNvPr id="0" name=""/>
        <dsp:cNvSpPr/>
      </dsp:nvSpPr>
      <dsp:spPr>
        <a:xfrm>
          <a:off x="0" y="574"/>
          <a:ext cx="7194257" cy="844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Основными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принципами государственной политики в области науки являются: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3" y="41777"/>
        <a:ext cx="7111851" cy="7616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F352E-CEF0-492D-AF36-86709089C89E}">
      <dsp:nvSpPr>
        <dsp:cNvPr id="0" name=""/>
        <dsp:cNvSpPr/>
      </dsp:nvSpPr>
      <dsp:spPr>
        <a:xfrm>
          <a:off x="0" y="1859"/>
          <a:ext cx="7199416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выбор и стимулирование приоритетных направлений научного и научно-технического развития в соответствии с национальными интересами и долгосрочными целями социально-экономического развития страны и мобилизация ресурсов для их реализации;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46" y="54405"/>
        <a:ext cx="7094324" cy="971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6CD0-5EB2-411F-9B0A-26D0F962800A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5CA65-6C8F-4F2B-80F4-92A09B13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0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26" Type="http://schemas.openxmlformats.org/officeDocument/2006/relationships/diagramQuickStyle" Target="../diagrams/quickStyle12.xml"/><Relationship Id="rId3" Type="http://schemas.openxmlformats.org/officeDocument/2006/relationships/diagramLayout" Target="../diagrams/layout8.xml"/><Relationship Id="rId21" Type="http://schemas.openxmlformats.org/officeDocument/2006/relationships/diagramQuickStyle" Target="../diagrams/quickStyle11.xml"/><Relationship Id="rId7" Type="http://schemas.openxmlformats.org/officeDocument/2006/relationships/image" Target="../media/image1.png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5" Type="http://schemas.openxmlformats.org/officeDocument/2006/relationships/diagramLayout" Target="../diagrams/layout12.xml"/><Relationship Id="rId33" Type="http://schemas.microsoft.com/office/2007/relationships/diagramDrawing" Target="../diagrams/drawing13.xml"/><Relationship Id="rId2" Type="http://schemas.openxmlformats.org/officeDocument/2006/relationships/diagramData" Target="../diagrams/data8.xml"/><Relationship Id="rId16" Type="http://schemas.openxmlformats.org/officeDocument/2006/relationships/diagramQuickStyle" Target="../diagrams/quickStyle10.xml"/><Relationship Id="rId20" Type="http://schemas.openxmlformats.org/officeDocument/2006/relationships/diagramLayout" Target="../diagrams/layout11.xml"/><Relationship Id="rId29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openxmlformats.org/officeDocument/2006/relationships/diagramQuickStyle" Target="../diagrams/quickStyle9.xml"/><Relationship Id="rId24" Type="http://schemas.openxmlformats.org/officeDocument/2006/relationships/diagramData" Target="../diagrams/data12.xml"/><Relationship Id="rId32" Type="http://schemas.openxmlformats.org/officeDocument/2006/relationships/diagramColors" Target="../diagrams/colors13.xml"/><Relationship Id="rId5" Type="http://schemas.openxmlformats.org/officeDocument/2006/relationships/diagramColors" Target="../diagrams/colors8.xml"/><Relationship Id="rId15" Type="http://schemas.openxmlformats.org/officeDocument/2006/relationships/diagramLayout" Target="../diagrams/layout10.xml"/><Relationship Id="rId23" Type="http://schemas.microsoft.com/office/2007/relationships/diagramDrawing" Target="../diagrams/drawing11.xml"/><Relationship Id="rId28" Type="http://schemas.microsoft.com/office/2007/relationships/diagramDrawing" Target="../diagrams/drawing12.xml"/><Relationship Id="rId10" Type="http://schemas.openxmlformats.org/officeDocument/2006/relationships/diagramLayout" Target="../diagrams/layout9.xml"/><Relationship Id="rId19" Type="http://schemas.openxmlformats.org/officeDocument/2006/relationships/diagramData" Target="../diagrams/data11.xml"/><Relationship Id="rId31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Relationship Id="rId22" Type="http://schemas.openxmlformats.org/officeDocument/2006/relationships/diagramColors" Target="../diagrams/colors11.xml"/><Relationship Id="rId27" Type="http://schemas.openxmlformats.org/officeDocument/2006/relationships/diagramColors" Target="../diagrams/colors12.xml"/><Relationship Id="rId30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26" Type="http://schemas.openxmlformats.org/officeDocument/2006/relationships/diagramQuickStyle" Target="../diagrams/quickStyle18.xml"/><Relationship Id="rId3" Type="http://schemas.openxmlformats.org/officeDocument/2006/relationships/diagramLayout" Target="../diagrams/layout14.xml"/><Relationship Id="rId21" Type="http://schemas.openxmlformats.org/officeDocument/2006/relationships/diagramQuickStyle" Target="../diagrams/quickStyle17.xml"/><Relationship Id="rId7" Type="http://schemas.openxmlformats.org/officeDocument/2006/relationships/image" Target="../media/image1.png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5" Type="http://schemas.openxmlformats.org/officeDocument/2006/relationships/diagramLayout" Target="../diagrams/layout18.xml"/><Relationship Id="rId2" Type="http://schemas.openxmlformats.org/officeDocument/2006/relationships/diagramData" Target="../diagrams/data14.xml"/><Relationship Id="rId16" Type="http://schemas.openxmlformats.org/officeDocument/2006/relationships/diagramQuickStyle" Target="../diagrams/quickStyle16.xml"/><Relationship Id="rId20" Type="http://schemas.openxmlformats.org/officeDocument/2006/relationships/diagramLayout" Target="../diagrams/layout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11" Type="http://schemas.openxmlformats.org/officeDocument/2006/relationships/diagramQuickStyle" Target="../diagrams/quickStyle15.xml"/><Relationship Id="rId24" Type="http://schemas.openxmlformats.org/officeDocument/2006/relationships/diagramData" Target="../diagrams/data18.xml"/><Relationship Id="rId5" Type="http://schemas.openxmlformats.org/officeDocument/2006/relationships/diagramColors" Target="../diagrams/colors14.xml"/><Relationship Id="rId15" Type="http://schemas.openxmlformats.org/officeDocument/2006/relationships/diagramLayout" Target="../diagrams/layout16.xml"/><Relationship Id="rId23" Type="http://schemas.microsoft.com/office/2007/relationships/diagramDrawing" Target="../diagrams/drawing17.xml"/><Relationship Id="rId28" Type="http://schemas.microsoft.com/office/2007/relationships/diagramDrawing" Target="../diagrams/drawing18.xml"/><Relationship Id="rId10" Type="http://schemas.openxmlformats.org/officeDocument/2006/relationships/diagramLayout" Target="../diagrams/layout15.xml"/><Relationship Id="rId19" Type="http://schemas.openxmlformats.org/officeDocument/2006/relationships/diagramData" Target="../diagrams/data17.xml"/><Relationship Id="rId4" Type="http://schemas.openxmlformats.org/officeDocument/2006/relationships/diagramQuickStyle" Target="../diagrams/quickStyle14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Relationship Id="rId22" Type="http://schemas.openxmlformats.org/officeDocument/2006/relationships/diagramColors" Target="../diagrams/colors17.xml"/><Relationship Id="rId27" Type="http://schemas.openxmlformats.org/officeDocument/2006/relationships/diagramColors" Target="../diagrams/colors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5" Type="http://schemas.openxmlformats.org/officeDocument/2006/relationships/diagramLayout" Target="../diagrams/layout20.xml"/><Relationship Id="rId10" Type="http://schemas.openxmlformats.org/officeDocument/2006/relationships/diagramLayout" Target="../diagrams/layout21.xml"/><Relationship Id="rId4" Type="http://schemas.openxmlformats.org/officeDocument/2006/relationships/diagramData" Target="../diagrams/data20.xml"/><Relationship Id="rId9" Type="http://schemas.openxmlformats.org/officeDocument/2006/relationships/diagramData" Target="../diagrams/data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1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1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1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684076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КАЗАХСТАН В СФЕРЕ ОБРАЗОВАНИЯ И НАУКИ.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СТУДЕНТОВ</a:t>
            </a:r>
            <a:r>
              <a:rPr lang="ru-RU" sz="6000" dirty="0">
                <a:solidFill>
                  <a:srgbClr val="FFFF00"/>
                </a:solidFill>
              </a:rPr>
              <a:t/>
            </a:r>
            <a:br>
              <a:rPr lang="ru-RU" sz="6000" dirty="0">
                <a:solidFill>
                  <a:srgbClr val="FFFF00"/>
                </a:solidFill>
              </a:rPr>
            </a:br>
            <a:r>
              <a:rPr lang="ru-RU" sz="6000" b="1" dirty="0">
                <a:solidFill>
                  <a:srgbClr val="FFFF00"/>
                </a:solidFill>
              </a:rPr>
              <a:t> </a:t>
            </a:r>
            <a:r>
              <a:rPr lang="ru-RU" sz="6000" dirty="0">
                <a:solidFill>
                  <a:srgbClr val="FFFF00"/>
                </a:solidFill>
              </a:rPr>
              <a:t/>
            </a:r>
            <a:br>
              <a:rPr lang="ru-RU" sz="6000" dirty="0">
                <a:solidFill>
                  <a:srgbClr val="FFFF00"/>
                </a:solidFill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8843165"/>
              </p:ext>
            </p:extLst>
          </p:nvPr>
        </p:nvGraphicFramePr>
        <p:xfrm>
          <a:off x="978142" y="116632"/>
          <a:ext cx="7194257" cy="84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46490479"/>
              </p:ext>
            </p:extLst>
          </p:nvPr>
        </p:nvGraphicFramePr>
        <p:xfrm>
          <a:off x="945550" y="1052736"/>
          <a:ext cx="719941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93207430"/>
              </p:ext>
            </p:extLst>
          </p:nvPr>
        </p:nvGraphicFramePr>
        <p:xfrm>
          <a:off x="945550" y="2204864"/>
          <a:ext cx="7226850" cy="66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60784390"/>
              </p:ext>
            </p:extLst>
          </p:nvPr>
        </p:nvGraphicFramePr>
        <p:xfrm>
          <a:off x="945550" y="2924944"/>
          <a:ext cx="722685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51346290"/>
              </p:ext>
            </p:extLst>
          </p:nvPr>
        </p:nvGraphicFramePr>
        <p:xfrm>
          <a:off x="945550" y="4221088"/>
          <a:ext cx="7226850" cy="161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11256451"/>
              </p:ext>
            </p:extLst>
          </p:nvPr>
        </p:nvGraphicFramePr>
        <p:xfrm>
          <a:off x="945550" y="5877272"/>
          <a:ext cx="722685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  <p:extLst>
      <p:ext uri="{BB962C8B-B14F-4D97-AF65-F5344CB8AC3E}">
        <p14:creationId xmlns:p14="http://schemas.microsoft.com/office/powerpoint/2010/main" val="31261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3035003"/>
              </p:ext>
            </p:extLst>
          </p:nvPr>
        </p:nvGraphicFramePr>
        <p:xfrm>
          <a:off x="945550" y="116632"/>
          <a:ext cx="722685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79163928"/>
              </p:ext>
            </p:extLst>
          </p:nvPr>
        </p:nvGraphicFramePr>
        <p:xfrm>
          <a:off x="945550" y="1628800"/>
          <a:ext cx="722685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46476149"/>
              </p:ext>
            </p:extLst>
          </p:nvPr>
        </p:nvGraphicFramePr>
        <p:xfrm>
          <a:off x="945550" y="3717032"/>
          <a:ext cx="722685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0673318"/>
              </p:ext>
            </p:extLst>
          </p:nvPr>
        </p:nvGraphicFramePr>
        <p:xfrm>
          <a:off x="947261" y="4509120"/>
          <a:ext cx="722685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22366884"/>
              </p:ext>
            </p:extLst>
          </p:nvPr>
        </p:nvGraphicFramePr>
        <p:xfrm>
          <a:off x="945550" y="5517232"/>
          <a:ext cx="722685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30171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45062112"/>
              </p:ext>
            </p:extLst>
          </p:nvPr>
        </p:nvGraphicFramePr>
        <p:xfrm>
          <a:off x="1138595" y="260649"/>
          <a:ext cx="68407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4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588" y="260649"/>
            <a:ext cx="6840760" cy="9361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студентов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39" y="1700808"/>
            <a:ext cx="3639109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5821" y="1157550"/>
            <a:ext cx="31493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РК гласит, что гражданин Республики Казахстан имеет право на получение на конкурсной основе бесплатного высшего образования в государственном высшем учебном заведении [1]. Но не каждый гражданин Республики Казахстан является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</a:t>
            </a:r>
            <a:r>
              <a:rPr lang="kk-K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4294430" cy="31036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Студентом высшего учебного заведения является лицо, в установленном порядке зачисленное в высшее учебное заведение для обучения.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47" y="3436324"/>
            <a:ext cx="4344821" cy="31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5859714"/>
              </p:ext>
            </p:extLst>
          </p:nvPr>
        </p:nvGraphicFramePr>
        <p:xfrm>
          <a:off x="945550" y="116632"/>
          <a:ext cx="722685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14238871"/>
              </p:ext>
            </p:extLst>
          </p:nvPr>
        </p:nvGraphicFramePr>
        <p:xfrm>
          <a:off x="945550" y="620687"/>
          <a:ext cx="7226850" cy="611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998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9195013"/>
              </p:ext>
            </p:extLst>
          </p:nvPr>
        </p:nvGraphicFramePr>
        <p:xfrm>
          <a:off x="1115616" y="260647"/>
          <a:ext cx="6840760" cy="6474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81231309"/>
              </p:ext>
            </p:extLst>
          </p:nvPr>
        </p:nvGraphicFramePr>
        <p:xfrm>
          <a:off x="1115616" y="260648"/>
          <a:ext cx="68407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5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7217285"/>
              </p:ext>
            </p:extLst>
          </p:nvPr>
        </p:nvGraphicFramePr>
        <p:xfrm>
          <a:off x="1115616" y="260648"/>
          <a:ext cx="68407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3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98567809"/>
              </p:ext>
            </p:extLst>
          </p:nvPr>
        </p:nvGraphicFramePr>
        <p:xfrm>
          <a:off x="1043608" y="332656"/>
          <a:ext cx="68407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9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1126047"/>
              </p:ext>
            </p:extLst>
          </p:nvPr>
        </p:nvGraphicFramePr>
        <p:xfrm>
          <a:off x="945550" y="332656"/>
          <a:ext cx="701082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64535987"/>
              </p:ext>
            </p:extLst>
          </p:nvPr>
        </p:nvGraphicFramePr>
        <p:xfrm>
          <a:off x="1115616" y="404664"/>
          <a:ext cx="68407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2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2880320" cy="5904656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РК  Н.А. Назарбаев в Послании народу «Казахстанский путь – 2050: Единая цель, единые интересы, единое будущее» отметил, что «мы приняли Стратегию-2050, чтобы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казахстанцы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крепко держали в своих руках штурвал будущего страны» [2].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02" y="620688"/>
            <a:ext cx="372273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80071648"/>
              </p:ext>
            </p:extLst>
          </p:nvPr>
        </p:nvGraphicFramePr>
        <p:xfrm>
          <a:off x="1138595" y="116633"/>
          <a:ext cx="6840760" cy="661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0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00575887"/>
              </p:ext>
            </p:extLst>
          </p:nvPr>
        </p:nvGraphicFramePr>
        <p:xfrm>
          <a:off x="945550" y="260648"/>
          <a:ext cx="722685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7489341"/>
              </p:ext>
            </p:extLst>
          </p:nvPr>
        </p:nvGraphicFramePr>
        <p:xfrm>
          <a:off x="1138595" y="116632"/>
          <a:ext cx="6840760" cy="661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1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0972668"/>
              </p:ext>
            </p:extLst>
          </p:nvPr>
        </p:nvGraphicFramePr>
        <p:xfrm>
          <a:off x="1138595" y="332656"/>
          <a:ext cx="684076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9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94947"/>
              </p:ext>
            </p:extLst>
          </p:nvPr>
        </p:nvGraphicFramePr>
        <p:xfrm>
          <a:off x="945550" y="116632"/>
          <a:ext cx="722685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8046" cy="66188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3502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2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1080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   ЗАКОНОДАТЕЛЬСТВО РЕСПУБЛИКИ КАЗАХСТАН В СФЕРЕ ОБРАЗОВАНИЯ И НАУКИ.  ПРАВА И ОБЯЗАННОСТИ СТУДЕНТОВ   </vt:lpstr>
      <vt:lpstr>Презентация PowerPoint</vt:lpstr>
      <vt:lpstr>Презентация PowerPoint</vt:lpstr>
      <vt:lpstr>Президент РК  Н.А. Назарбаев в Послании народу «Казахстанский путь – 2050: Единая цель, единые интересы, единое будущее» отметил, что «мы приняли Стратегию-2050, чтобы казахстанцы крепко держали в своих руках штурвал будущего страны» [2].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Права и обязанности студентов</vt:lpstr>
      <vt:lpstr>Студентом высшего учебного заведения является лицо, в установленном порядке зачисленное в высшее учебное заведение для обучения.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Zhaidaryk)</cp:lastModifiedBy>
  <cp:revision>39</cp:revision>
  <dcterms:created xsi:type="dcterms:W3CDTF">2014-05-01T15:55:45Z</dcterms:created>
  <dcterms:modified xsi:type="dcterms:W3CDTF">2014-09-14T17:46:03Z</dcterms:modified>
</cp:coreProperties>
</file>